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76" r:id="rId4"/>
    <p:sldMasterId id="2147483689" r:id="rId5"/>
    <p:sldMasterId id="2147483702" r:id="rId6"/>
    <p:sldMasterId id="2147483715" r:id="rId7"/>
    <p:sldMasterId id="2147483728" r:id="rId8"/>
  </p:sldMasterIdLst>
  <p:notesMasterIdLst>
    <p:notesMasterId r:id="rId10"/>
  </p:notesMasterIdLst>
  <p:handoutMasterIdLst>
    <p:handoutMasterId r:id="rId55"/>
  </p:handoutMasterIdLst>
  <p:sldIdLst>
    <p:sldId id="426" r:id="rId9"/>
    <p:sldId id="637" r:id="rId11"/>
    <p:sldId id="644" r:id="rId12"/>
    <p:sldId id="752" r:id="rId13"/>
    <p:sldId id="645" r:id="rId14"/>
    <p:sldId id="755" r:id="rId15"/>
    <p:sldId id="754" r:id="rId16"/>
    <p:sldId id="689" r:id="rId17"/>
    <p:sldId id="727" r:id="rId18"/>
    <p:sldId id="691" r:id="rId19"/>
    <p:sldId id="690" r:id="rId20"/>
    <p:sldId id="692" r:id="rId21"/>
    <p:sldId id="686" r:id="rId22"/>
    <p:sldId id="693" r:id="rId23"/>
    <p:sldId id="687" r:id="rId24"/>
    <p:sldId id="688" r:id="rId25"/>
    <p:sldId id="723" r:id="rId26"/>
    <p:sldId id="724" r:id="rId27"/>
    <p:sldId id="728" r:id="rId28"/>
    <p:sldId id="646" r:id="rId29"/>
    <p:sldId id="729" r:id="rId30"/>
    <p:sldId id="652" r:id="rId31"/>
    <p:sldId id="638" r:id="rId32"/>
    <p:sldId id="651" r:id="rId33"/>
    <p:sldId id="653" r:id="rId34"/>
    <p:sldId id="756" r:id="rId35"/>
    <p:sldId id="757" r:id="rId36"/>
    <p:sldId id="758" r:id="rId37"/>
    <p:sldId id="668" r:id="rId38"/>
    <p:sldId id="661" r:id="rId39"/>
    <p:sldId id="656" r:id="rId40"/>
    <p:sldId id="659" r:id="rId41"/>
    <p:sldId id="639" r:id="rId42"/>
    <p:sldId id="660" r:id="rId43"/>
    <p:sldId id="662" r:id="rId44"/>
    <p:sldId id="663" r:id="rId45"/>
    <p:sldId id="664" r:id="rId46"/>
    <p:sldId id="665" r:id="rId47"/>
    <p:sldId id="666" r:id="rId48"/>
    <p:sldId id="667" r:id="rId49"/>
    <p:sldId id="640" r:id="rId50"/>
    <p:sldId id="573" r:id="rId51"/>
    <p:sldId id="574" r:id="rId52"/>
    <p:sldId id="658" r:id="rId53"/>
    <p:sldId id="575" r:id="rId54"/>
  </p:sldIdLst>
  <p:sldSz cx="9144000" cy="6858000" type="screen4x3"/>
  <p:notesSz cx="6858000" cy="9144000"/>
  <p:custDataLst>
    <p:tags r:id="rId59"/>
  </p:custDataLst>
  <p:defaultTextStyle>
    <a:defPPr>
      <a:defRPr lang="en-US"/>
    </a:defPPr>
    <a:lvl1pPr marL="0" lvl="0"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504" userDrawn="1">
          <p15:clr>
            <a:srgbClr val="A4A3A4"/>
          </p15:clr>
        </p15:guide>
        <p15:guide id="2" pos="3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clrMru>
    <a:srgbClr val="6600CC"/>
    <a:srgbClr val="010066"/>
    <a:srgbClr val="01006A"/>
    <a:srgbClr val="3366FF"/>
    <a:srgbClr val="339800"/>
    <a:srgbClr val="CC0000"/>
    <a:srgbClr val="FFCCFF"/>
    <a:srgbClr val="10BC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6325"/>
    <p:restoredTop sz="77752"/>
  </p:normalViewPr>
  <p:slideViewPr>
    <p:cSldViewPr snapToGrid="0" showGuides="1">
      <p:cViewPr>
        <p:scale>
          <a:sx n="75" d="100"/>
          <a:sy n="75" d="100"/>
        </p:scale>
        <p:origin x="-906" y="-186"/>
      </p:cViewPr>
      <p:guideLst>
        <p:guide orient="horz" pos="504"/>
        <p:guide pos="355"/>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9" Type="http://schemas.openxmlformats.org/officeDocument/2006/relationships/tags" Target="tags/tag4.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handoutMaster" Target="handoutMasters/handoutMaster1.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5235" name="日期占位符 95234"/>
          <p:cNvSpPr>
            <a:spLocks noGrp="1"/>
          </p:cNvSpPr>
          <p:nvPr>
            <p:ph type="dt" sz="quarter" idx="1"/>
          </p:nvPr>
        </p:nvSpPr>
        <p:spPr>
          <a:xfrm>
            <a:off x="3884613" y="0"/>
            <a:ext cx="2971800" cy="457200"/>
          </a:xfrm>
          <a:prstGeom prst="rect">
            <a:avLst/>
          </a:prstGeom>
          <a:noFill/>
          <a:ln w="9525">
            <a:noFill/>
          </a:ln>
        </p:spPr>
        <p:txBody>
          <a:bodyPr/>
          <a:p>
            <a:pPr lvl="0" algn="r"/>
            <a:endParaRPr lang="en-GB" altLang="zh-CN" sz="1200" b="0" dirty="0"/>
          </a:p>
        </p:txBody>
      </p:sp>
      <p:sp>
        <p:nvSpPr>
          <p:cNvPr id="95237" name="灯片编号占位符 95236"/>
          <p:cNvSpPr>
            <a:spLocks noGrp="1"/>
          </p:cNvSpPr>
          <p:nvPr>
            <p:ph type="sldNum" sz="quarter" idx="3"/>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95238" name="页眉占位符 95237"/>
          <p:cNvSpPr>
            <a:spLocks noGrp="1"/>
          </p:cNvSpPr>
          <p:nvPr>
            <p:ph type="hdr" sz="quarter"/>
          </p:nvPr>
        </p:nvSpPr>
        <p:spPr>
          <a:xfrm>
            <a:off x="1574800" y="88900"/>
            <a:ext cx="3835400" cy="457200"/>
          </a:xfrm>
          <a:prstGeom prst="rect">
            <a:avLst/>
          </a:prstGeom>
          <a:noFill/>
          <a:ln w="9525">
            <a:noFill/>
          </a:ln>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7587" name="日期占位符 67586"/>
          <p:cNvSpPr>
            <a:spLocks noGrp="1"/>
          </p:cNvSpPr>
          <p:nvPr>
            <p:ph type="dt" idx="1"/>
          </p:nvPr>
        </p:nvSpPr>
        <p:spPr>
          <a:xfrm>
            <a:off x="3884613" y="0"/>
            <a:ext cx="2971800" cy="457200"/>
          </a:xfrm>
          <a:prstGeom prst="rect">
            <a:avLst/>
          </a:prstGeom>
          <a:noFill/>
          <a:ln w="9525">
            <a:noFill/>
          </a:ln>
        </p:spPr>
        <p:txBody>
          <a:bodyPr/>
          <a:p>
            <a:pPr lvl="0" algn="r"/>
            <a:endParaRPr lang="en-GB" altLang="zh-CN" sz="1200" b="0" dirty="0"/>
          </a:p>
        </p:txBody>
      </p:sp>
      <p:sp>
        <p:nvSpPr>
          <p:cNvPr id="67588" name="幻灯片图像占位符 67587"/>
          <p:cNvSpPr>
            <a:spLocks noRot="1" noTextEdit="1"/>
          </p:cNvSpPr>
          <p:nvPr>
            <p:ph type="sldImg" idx="2"/>
          </p:nvPr>
        </p:nvSpPr>
        <p:spPr>
          <a:xfrm>
            <a:off x="1143000" y="685800"/>
            <a:ext cx="4572000" cy="3429000"/>
          </a:xfrm>
          <a:prstGeom prst="rect">
            <a:avLst/>
          </a:prstGeom>
          <a:ln w="9525" cap="flat" cmpd="sng">
            <a:solidFill>
              <a:srgbClr val="000000"/>
            </a:solidFill>
            <a:prstDash val="solid"/>
            <a:miter/>
            <a:headEnd type="none" w="med" len="med"/>
            <a:tailEnd type="none" w="med" len="med"/>
          </a:ln>
        </p:spPr>
      </p:sp>
      <p:sp>
        <p:nvSpPr>
          <p:cNvPr id="67589" name="文本占位符 67588"/>
          <p:cNvSpPr>
            <a:spLocks noGrp="1"/>
          </p:cNvSpPr>
          <p:nvPr>
            <p:ph type="body" sz="quarter" idx="3"/>
          </p:nvPr>
        </p:nvSpPr>
        <p:spPr>
          <a:xfrm>
            <a:off x="685800" y="4343400"/>
            <a:ext cx="5486400" cy="4114800"/>
          </a:xfrm>
          <a:prstGeom prst="rect">
            <a:avLst/>
          </a:prstGeom>
          <a:noFill/>
          <a:ln w="9525">
            <a:noFill/>
          </a:ln>
        </p:spPr>
        <p:txBody>
          <a:bodyPr/>
          <a:p>
            <a:pPr lvl="0"/>
            <a:r>
              <a:rPr lang="en-GB" altLang="zh-CN" dirty="0"/>
              <a:t>Click to edit Master text styles</a:t>
            </a:r>
            <a:endParaRPr lang="en-GB" altLang="zh-CN" dirty="0"/>
          </a:p>
          <a:p>
            <a:pPr lvl="1"/>
            <a:r>
              <a:rPr lang="en-GB" altLang="zh-CN" dirty="0"/>
              <a:t>Second level</a:t>
            </a:r>
            <a:endParaRPr lang="en-GB" altLang="zh-CN" dirty="0"/>
          </a:p>
          <a:p>
            <a:pPr lvl="2"/>
            <a:r>
              <a:rPr lang="en-GB" altLang="zh-CN" dirty="0"/>
              <a:t>Third level</a:t>
            </a:r>
            <a:endParaRPr lang="en-GB" altLang="zh-CN" dirty="0"/>
          </a:p>
          <a:p>
            <a:pPr lvl="3"/>
            <a:r>
              <a:rPr lang="en-GB" altLang="zh-CN" dirty="0"/>
              <a:t>Fourth level</a:t>
            </a:r>
            <a:endParaRPr lang="en-GB" altLang="zh-CN" dirty="0"/>
          </a:p>
          <a:p>
            <a:pPr lvl="4"/>
            <a:r>
              <a:rPr lang="en-GB" altLang="zh-CN" dirty="0"/>
              <a:t>Fifth level</a:t>
            </a:r>
            <a:endParaRPr lang="en-GB" altLang="zh-CN" dirty="0"/>
          </a:p>
        </p:txBody>
      </p:sp>
      <p:sp>
        <p:nvSpPr>
          <p:cNvPr id="67591" name="灯片编号占位符 67590"/>
          <p:cNvSpPr>
            <a:spLocks noGrp="1"/>
          </p:cNvSpPr>
          <p:nvPr>
            <p:ph type="sldNum" sz="quarter" idx="5"/>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67594" name="页眉占位符 67593"/>
          <p:cNvSpPr>
            <a:spLocks noGrp="1"/>
          </p:cNvSpPr>
          <p:nvPr>
            <p:ph type="hdr" sz="quarter"/>
          </p:nvPr>
        </p:nvSpPr>
        <p:spPr>
          <a:xfrm>
            <a:off x="1574800" y="88900"/>
            <a:ext cx="3835400" cy="457200"/>
          </a:xfrm>
          <a:prstGeom prst="rect">
            <a:avLst/>
          </a:prstGeom>
          <a:noFill/>
          <a:ln w="9525">
            <a:noFill/>
          </a:ln>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Tree>
  </p:cSld>
  <p:clrMap bg1="lt1" tx1="dk1" bg2="lt2" tx2="dk2" accent1="accent1" accent2="accent2" accent3="accent3" accent4="accent4" accent5="accent5" accent6="accent6" hlink="hlink" folHlink="folHlink"/>
  <p:hf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401410" name="幻灯片图像占位符 401409"/>
          <p:cNvSpPr>
            <a:spLocks noRot="1" noTextEdit="1"/>
          </p:cNvSpPr>
          <p:nvPr>
            <p:ph type="sldImg"/>
          </p:nvPr>
        </p:nvSpPr>
        <p:spPr/>
      </p:sp>
      <p:sp>
        <p:nvSpPr>
          <p:cNvPr id="401411" name="文本占位符 401410"/>
          <p:cNvSpPr>
            <a:spLocks noGrp="1"/>
          </p:cNvSpPr>
          <p:nvPr>
            <p:ph type="body" idx="1"/>
          </p:nvPr>
        </p:nvSpPr>
        <p:spPr>
          <a:xfrm>
            <a:off x="914400" y="4343400"/>
            <a:ext cx="5337175" cy="4114800"/>
          </a:xfrm>
        </p:spPr>
        <p:txBody>
          <a:bodyPr/>
          <a:p>
            <a:pPr marL="92075" lvl="0" indent="-92075"/>
            <a:endParaRPr lang="en-GB" altLang="x-non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外部空白部分是</a:t>
            </a:r>
            <a:r>
              <a:rPr lang="zh-CN" altLang="en-US"/>
              <a:t>肺泡</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6E24C33-C1B8-4970-8C85-4C63BDDA289E}" type="slidenum">
              <a:rPr lang="en-GB" smtClean="0"/>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176578" name="幻灯片图像占位符 1176577"/>
          <p:cNvSpPr>
            <a:spLocks noRot="1" noTextEdit="1"/>
          </p:cNvSpPr>
          <p:nvPr>
            <p:ph type="sldImg"/>
          </p:nvPr>
        </p:nvSpPr>
        <p:spPr/>
      </p:sp>
      <p:sp>
        <p:nvSpPr>
          <p:cNvPr id="1176579" name="文本占位符 1176578"/>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222658" name="幻灯片图像占位符 1222657"/>
          <p:cNvSpPr>
            <a:spLocks noRot="1" noTextEdit="1"/>
          </p:cNvSpPr>
          <p:nvPr>
            <p:ph type="sldImg"/>
          </p:nvPr>
        </p:nvSpPr>
        <p:spPr/>
      </p:sp>
      <p:sp>
        <p:nvSpPr>
          <p:cNvPr id="1222659" name="文本占位符 1222658"/>
          <p:cNvSpPr>
            <a:spLocks noGrp="1"/>
          </p:cNvSpPr>
          <p:nvPr>
            <p:ph type="body" idx="1"/>
          </p:nvPr>
        </p:nvSpPr>
        <p:spPr/>
        <p:txBody>
          <a:bodyPr/>
          <a:p>
            <a:pPr lvl="0"/>
            <a:endParaRPr lang="en-GB" altLang="x-none"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230850" name="幻灯片图像占位符 1230849"/>
          <p:cNvSpPr>
            <a:spLocks noRot="1" noTextEdit="1"/>
          </p:cNvSpPr>
          <p:nvPr>
            <p:ph type="sldImg"/>
          </p:nvPr>
        </p:nvSpPr>
        <p:spPr/>
      </p:sp>
      <p:sp>
        <p:nvSpPr>
          <p:cNvPr id="1230851" name="文本占位符 1230850"/>
          <p:cNvSpPr>
            <a:spLocks noGrp="1"/>
          </p:cNvSpPr>
          <p:nvPr>
            <p:ph type="body" idx="1"/>
          </p:nvPr>
        </p:nvSpPr>
        <p:spPr/>
        <p:txBody>
          <a:bodyPr/>
          <a:p>
            <a:pPr lvl="0"/>
            <a:r>
              <a:rPr lang="en-GB" altLang="zh-CN" sz="1000" b="1"/>
              <a:t>Photo credit (Q1): </a:t>
            </a:r>
            <a:r>
              <a:rPr lang="en-GB" altLang="zh-CN" sz="1000"/>
              <a:t>Susumu </a:t>
            </a:r>
            <a:r>
              <a:rPr lang="en-GB" altLang="zh-CN" sz="1000" dirty="0" err="1"/>
              <a:t>Nishinaga</a:t>
            </a:r>
            <a:r>
              <a:rPr lang="en-GB" altLang="zh-CN" sz="1000"/>
              <a:t> / Science Photo Library </a:t>
            </a:r>
            <a:endParaRPr lang="en-GB" altLang="zh-CN" sz="1000"/>
          </a:p>
          <a:p>
            <a:pPr lvl="0"/>
            <a:r>
              <a:rPr lang="en-GB" altLang="zh-CN" sz="1000"/>
              <a:t>Coloured scanning electron micrograph (SEM) of a bronchiole (yellow) and alveoli (air sacs, pink) in a healthy human lung. The large holes are capillaries running through the alveoli and bronchiole. The bronchiole carries inhaled air from the upper airway to the alveoli in the lung. The alveoli are the sites of gaseous exchange; oxygen enters the blood and carbon dioxide leaves.</a:t>
            </a:r>
            <a:br>
              <a:rPr lang="en-GB" altLang="zh-CN" sz="1000"/>
            </a:br>
            <a:endParaRPr lang="en-GB" altLang="zh-CN" sz="1000"/>
          </a:p>
          <a:p>
            <a:pPr lvl="0"/>
            <a:r>
              <a:rPr lang="en-GB" altLang="zh-CN" sz="1000" b="1"/>
              <a:t>Photo credit (Q2): </a:t>
            </a:r>
            <a:r>
              <a:rPr lang="en-GB" altLang="zh-CN" sz="1000"/>
              <a:t>Susumu </a:t>
            </a:r>
            <a:r>
              <a:rPr lang="en-GB" altLang="zh-CN" sz="1000" dirty="0" err="1"/>
              <a:t>Nishinaga</a:t>
            </a:r>
            <a:r>
              <a:rPr lang="en-GB" altLang="zh-CN" sz="1000"/>
              <a:t> / Science Photo Library </a:t>
            </a:r>
            <a:endParaRPr lang="en-GB" altLang="zh-CN" sz="1000"/>
          </a:p>
          <a:p>
            <a:pPr lvl="0"/>
            <a:r>
              <a:rPr lang="en-GB" altLang="zh-CN" sz="1000"/>
              <a:t>Coloured scanning electron micrograph (SEM) of mucus-producing cells (orange, round) and cilia (yellow) lining a bronchus (lung airway). Mucus secreted here traps bacteria, dust and other particles. Rhythmic movements of the cilia serve to move the mucus and the trapped particles away from the gas-exchanging parts of the lung, and towards the throat, where they can be expelled.</a:t>
            </a:r>
            <a:br>
              <a:rPr lang="en-GB" altLang="zh-CN" sz="1000"/>
            </a:br>
            <a:endParaRPr lang="en-GB" altLang="zh-CN" sz="1000"/>
          </a:p>
          <a:p>
            <a:pPr lvl="0"/>
            <a:r>
              <a:rPr lang="en-GB" altLang="zh-CN" sz="1000" b="1"/>
              <a:t>Photo credit (Q3): </a:t>
            </a:r>
            <a:r>
              <a:rPr lang="en-GB" altLang="zh-CN" sz="1000"/>
              <a:t>Eye Of Science / Science Photo Library </a:t>
            </a:r>
            <a:endParaRPr lang="en-GB" altLang="zh-CN" sz="1000"/>
          </a:p>
          <a:p>
            <a:pPr lvl="0"/>
            <a:r>
              <a:rPr lang="en-GB" altLang="zh-CN" sz="1000"/>
              <a:t>Coloured scanning electron micrograph (SEM) of alveoli in a human lung. Each alveolus is a site for gas exchange between the air in the air sac and the blood in adjacent capillaries. Red blood cells (erythrocytes) can be seen through the walls of the alveoli. Oxygen diffuses from the inhaled air across these walls into the red blood cells. It binds with haemoglobin and is delivered to the body's cells for respiration. Carbon dioxide is returned from the cells to the lungs and diffuses out of the blood to be exhaled. Magnification: x300 when printed at 10cm wide.</a:t>
            </a:r>
            <a:br>
              <a:rPr lang="en-GB" altLang="zh-CN" sz="1000"/>
            </a:br>
            <a:endParaRPr lang="en-GB" altLang="zh-CN" sz="1000"/>
          </a:p>
          <a:p>
            <a:pPr lvl="0"/>
            <a:endParaRPr lang="en-GB" altLang="zh-CN" sz="10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180674" name="幻灯片图像占位符 1180673"/>
          <p:cNvSpPr>
            <a:spLocks noRot="1" noTextEdit="1"/>
          </p:cNvSpPr>
          <p:nvPr>
            <p:ph type="sldImg"/>
          </p:nvPr>
        </p:nvSpPr>
        <p:spPr/>
      </p:sp>
      <p:sp>
        <p:nvSpPr>
          <p:cNvPr id="1180675" name="文本占位符 1180674"/>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232898" name="幻灯片图像占位符 1232897"/>
          <p:cNvSpPr>
            <a:spLocks noRot="1" noTextEdit="1"/>
          </p:cNvSpPr>
          <p:nvPr>
            <p:ph type="sldImg"/>
          </p:nvPr>
        </p:nvSpPr>
        <p:spPr/>
      </p:sp>
      <p:sp>
        <p:nvSpPr>
          <p:cNvPr id="1232899" name="文本占位符 1232898"/>
          <p:cNvSpPr>
            <a:spLocks noGrp="1"/>
          </p:cNvSpPr>
          <p:nvPr>
            <p:ph type="body" idx="1"/>
          </p:nvPr>
        </p:nvSpPr>
        <p:spPr/>
        <p:txBody>
          <a:bodyPr/>
          <a:p>
            <a:pPr lvl="0"/>
            <a:r>
              <a:rPr lang="en-GB" altLang="zh-CN" b="1"/>
              <a:t>Photo credit: </a:t>
            </a:r>
            <a:r>
              <a:rPr lang="en-GB" altLang="zh-CN"/>
              <a:t>Jupiterimages Corporation</a:t>
            </a:r>
            <a:endParaRPr lang="en-GB" altLang="zh-CN"/>
          </a:p>
          <a:p>
            <a:pPr lvl="0"/>
            <a:endParaRPr lang="en-GB" altLang="zh-CN"/>
          </a:p>
          <a:p>
            <a:pPr lvl="0"/>
            <a:r>
              <a:rPr lang="en-GB" altLang="zh-CN" b="1"/>
              <a:t>Teacher notes</a:t>
            </a:r>
            <a:endParaRPr lang="en-GB" altLang="zh-CN" b="1"/>
          </a:p>
          <a:p>
            <a:pPr lvl="0"/>
            <a:r>
              <a:rPr lang="en-GB" altLang="zh-CN"/>
              <a:t>See the ‘</a:t>
            </a:r>
            <a:r>
              <a:rPr lang="en-GB" altLang="zh-CN" b="1"/>
              <a:t>Transport Across Membranes</a:t>
            </a:r>
            <a:r>
              <a:rPr lang="en-GB" altLang="zh-CN"/>
              <a:t>’ presentation for more information about diffusion and concentration gradients.</a:t>
            </a:r>
            <a:endParaRPr lang="en-GB" altLang="zh-CN"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228802" name="幻灯片图像占位符 1228801"/>
          <p:cNvSpPr>
            <a:spLocks noRot="1" noTextEdit="1"/>
          </p:cNvSpPr>
          <p:nvPr>
            <p:ph type="sldImg"/>
          </p:nvPr>
        </p:nvSpPr>
        <p:spPr/>
      </p:sp>
      <p:sp>
        <p:nvSpPr>
          <p:cNvPr id="1228803" name="文本占位符 1228802"/>
          <p:cNvSpPr>
            <a:spLocks noGrp="1"/>
          </p:cNvSpPr>
          <p:nvPr>
            <p:ph type="body" idx="1"/>
          </p:nvPr>
        </p:nvSpPr>
        <p:spPr/>
        <p:txBody>
          <a:bodyPr/>
          <a:p>
            <a:pPr lvl="0"/>
            <a:endParaRPr lang="en-GB" altLang="x-none"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4" name="灯片编号占位符 3"/>
          <p:cNvSpPr>
            <a:spLocks noGrp="1"/>
          </p:cNvSpPr>
          <p:nvPr>
            <p:ph type="sldNum" sz="quarter" idx="10"/>
          </p:nvPr>
        </p:nvSpPr>
        <p:spPr/>
        <p:txBody>
          <a:bodyPr/>
          <a:lstStyle/>
          <a:p>
            <a:fld id="{097F0EA6-9028-416D-8663-88557430AFF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Net movement</a:t>
            </a:r>
            <a:endParaRPr lang="zh-CN" altLang="en-US" dirty="0"/>
          </a:p>
        </p:txBody>
      </p:sp>
      <p:sp>
        <p:nvSpPr>
          <p:cNvPr id="4" name="灯片编号占位符 3"/>
          <p:cNvSpPr>
            <a:spLocks noGrp="1"/>
          </p:cNvSpPr>
          <p:nvPr>
            <p:ph type="sldNum" sz="quarter" idx="10"/>
          </p:nvPr>
        </p:nvSpPr>
        <p:spPr/>
        <p:txBody>
          <a:bodyPr/>
          <a:lstStyle/>
          <a:p>
            <a:fld id="{097F0EA6-9028-416D-8663-88557430AFFC}"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234946" name="幻灯片图像占位符 1234945"/>
          <p:cNvSpPr>
            <a:spLocks noRot="1" noTextEdit="1"/>
          </p:cNvSpPr>
          <p:nvPr>
            <p:ph type="sldImg"/>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190914" name="幻灯片图像占位符 1190913"/>
          <p:cNvSpPr>
            <a:spLocks noRot="1" noTextEdit="1"/>
          </p:cNvSpPr>
          <p:nvPr>
            <p:ph type="sldImg"/>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236994" name="幻灯片图像占位符 1236993"/>
          <p:cNvSpPr>
            <a:spLocks noRot="1" noTextEdit="1"/>
          </p:cNvSpPr>
          <p:nvPr>
            <p:ph type="sldImg"/>
          </p:nvPr>
        </p:nvSpPr>
        <p:spPr/>
      </p:sp>
      <p:sp>
        <p:nvSpPr>
          <p:cNvPr id="1236995" name="文本占位符 1236994"/>
          <p:cNvSpPr>
            <a:spLocks noGrp="1"/>
          </p:cNvSpPr>
          <p:nvPr>
            <p:ph type="body" idx="1"/>
          </p:nvPr>
        </p:nvSpPr>
        <p:spPr/>
        <p:txBody>
          <a:bodyPr/>
          <a:p>
            <a:pPr lvl="0"/>
            <a:r>
              <a:rPr lang="en-GB" altLang="zh-CN" b="1"/>
              <a:t>Teacher notes</a:t>
            </a:r>
            <a:endParaRPr lang="en-GB" altLang="zh-CN" b="1"/>
          </a:p>
          <a:p>
            <a:pPr lvl="0"/>
            <a:r>
              <a:rPr lang="en-GB" altLang="zh-CN"/>
              <a:t>Students could be asked to explain the differences in composition of inhaled and exhaled air.</a:t>
            </a:r>
            <a:endParaRPr lang="en-GB" altLang="zh-CN"/>
          </a:p>
          <a:p>
            <a:pPr lvl="0"/>
            <a:endParaRPr lang="en-GB" altLang="zh-CN"/>
          </a:p>
          <a:p>
            <a:pPr lvl="0">
              <a:buChar char="•"/>
            </a:pPr>
            <a:r>
              <a:rPr lang="en-GB" altLang="zh-CN" b="1"/>
              <a:t>nitrogen:</a:t>
            </a:r>
            <a:r>
              <a:rPr lang="en-GB" altLang="zh-CN"/>
              <a:t> remains the same because it is not used by the body</a:t>
            </a:r>
            <a:endParaRPr lang="en-GB" altLang="zh-CN"/>
          </a:p>
          <a:p>
            <a:pPr lvl="0">
              <a:buChar char="•"/>
            </a:pPr>
            <a:r>
              <a:rPr lang="en-GB" altLang="zh-CN" b="1"/>
              <a:t>oxygen:</a:t>
            </a:r>
            <a:r>
              <a:rPr lang="en-GB" altLang="zh-CN"/>
              <a:t> decreases because it diffuses into the bloodstream and used in respiration</a:t>
            </a:r>
            <a:endParaRPr lang="en-GB" altLang="zh-CN"/>
          </a:p>
          <a:p>
            <a:pPr lvl="0">
              <a:buChar char="•"/>
            </a:pPr>
            <a:r>
              <a:rPr lang="en-GB" altLang="zh-CN" b="1"/>
              <a:t>carbon dioxide:</a:t>
            </a:r>
            <a:r>
              <a:rPr lang="en-GB" altLang="zh-CN"/>
              <a:t> increases (by a factor of 10) because it diffuses into the lungs from the bloodstream as a waste product of respiration</a:t>
            </a:r>
            <a:endParaRPr lang="en-GB" altLang="zh-CN"/>
          </a:p>
          <a:p>
            <a:pPr lvl="0">
              <a:buChar char="•"/>
            </a:pPr>
            <a:r>
              <a:rPr lang="en-GB" altLang="zh-CN" b="1"/>
              <a:t>water:</a:t>
            </a:r>
            <a:r>
              <a:rPr lang="en-GB" altLang="zh-CN"/>
              <a:t> increases because of the moisture within the alveoli</a:t>
            </a:r>
            <a:endParaRPr lang="en-GB" altLang="zh-CN"/>
          </a:p>
          <a:p>
            <a:pPr lvl="0">
              <a:buChar char="•"/>
            </a:pPr>
            <a:r>
              <a:rPr lang="en-GB" altLang="zh-CN" b="1"/>
              <a:t>other gases:</a:t>
            </a:r>
            <a:r>
              <a:rPr lang="en-GB" altLang="zh-CN"/>
              <a:t> these include inert gases, such as argon (present in higher concentration than carbon dioxide in inhaled air) and neon, which are not used by the body</a:t>
            </a:r>
            <a:endParaRPr lang="en-GB"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235970" name="幻灯片图像占位符 1235969"/>
          <p:cNvSpPr>
            <a:spLocks noRot="1" noTextEdit="1"/>
          </p:cNvSpPr>
          <p:nvPr>
            <p:ph type="sldImg"/>
          </p:nvPr>
        </p:nvSpPr>
        <p:spPr/>
      </p:sp>
      <p:sp>
        <p:nvSpPr>
          <p:cNvPr id="1235971" name="文本占位符 1235970"/>
          <p:cNvSpPr>
            <a:spLocks noGrp="1"/>
          </p:cNvSpPr>
          <p:nvPr>
            <p:ph type="body" idx="1"/>
          </p:nvPr>
        </p:nvSpPr>
        <p:spPr/>
        <p:txBody>
          <a:bodyPr/>
          <a:p>
            <a:pPr lvl="0"/>
            <a:r>
              <a:rPr lang="en-GB" altLang="zh-CN" b="1"/>
              <a:t>Teacher notes</a:t>
            </a:r>
            <a:endParaRPr lang="en-GB" altLang="zh-CN" b="1"/>
          </a:p>
          <a:p>
            <a:pPr lvl="0"/>
            <a:r>
              <a:rPr lang="en-GB" altLang="zh-CN"/>
              <a:t>See the ‘</a:t>
            </a:r>
            <a:r>
              <a:rPr lang="en-GB" altLang="zh-CN" b="1"/>
              <a:t>Lifestyle and Disease</a:t>
            </a:r>
            <a:r>
              <a:rPr lang="en-GB" altLang="zh-CN"/>
              <a:t>’ presentation for more information about the use of spirometry in diagnosing lung disease.</a:t>
            </a:r>
            <a:endParaRPr lang="en-GB"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233922" name="幻灯片图像占位符 1233921"/>
          <p:cNvSpPr>
            <a:spLocks noRot="1" noTextEdit="1"/>
          </p:cNvSpPr>
          <p:nvPr>
            <p:ph type="sldImg"/>
          </p:nvPr>
        </p:nvSpPr>
        <p:spPr/>
      </p:sp>
      <p:sp>
        <p:nvSpPr>
          <p:cNvPr id="1233923" name="文本占位符 1233922"/>
          <p:cNvSpPr>
            <a:spLocks noGrp="1"/>
          </p:cNvSpPr>
          <p:nvPr>
            <p:ph type="body" idx="1"/>
          </p:nvPr>
        </p:nvSpPr>
        <p:spPr/>
        <p:txBody>
          <a:bodyPr/>
          <a:p>
            <a:pPr lvl="0"/>
            <a:endParaRPr lang="en-GB" altLang="x-none"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182722" name="幻灯片图像占位符 1182721"/>
          <p:cNvSpPr>
            <a:spLocks noRot="1" noTextEdit="1"/>
          </p:cNvSpPr>
          <p:nvPr>
            <p:ph type="sldImg"/>
          </p:nvPr>
        </p:nvSpPr>
        <p:spPr/>
      </p:sp>
      <p:sp>
        <p:nvSpPr>
          <p:cNvPr id="1182723" name="文本占位符 1182722"/>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210370" name="幻灯片图像占位符 1210369"/>
          <p:cNvSpPr>
            <a:spLocks noRot="1" noTextEdit="1"/>
          </p:cNvSpPr>
          <p:nvPr>
            <p:ph type="sldImg"/>
          </p:nvPr>
        </p:nvSpPr>
        <p:spPr/>
      </p:sp>
      <p:sp>
        <p:nvSpPr>
          <p:cNvPr id="1210371" name="文本占位符 1210370"/>
          <p:cNvSpPr>
            <a:spLocks noGrp="1"/>
          </p:cNvSpPr>
          <p:nvPr>
            <p:ph type="body" idx="1"/>
          </p:nvPr>
        </p:nvSpPr>
        <p:spPr/>
        <p:txBody>
          <a:bodyPr/>
          <a:p>
            <a:pPr lvl="0"/>
            <a:r>
              <a:rPr lang="en-GB" altLang="zh-CN" b="1"/>
              <a:t>Teacher notes</a:t>
            </a:r>
            <a:endParaRPr lang="en-GB" altLang="zh-CN" b="1"/>
          </a:p>
          <a:p>
            <a:pPr lvl="0"/>
            <a:r>
              <a:rPr lang="en-GB" altLang="zh-CN"/>
              <a:t>See the ‘</a:t>
            </a:r>
            <a:r>
              <a:rPr lang="en-GB" altLang="zh-CN" b="1"/>
              <a:t>Biological Molecules: Proteins and Lipids</a:t>
            </a:r>
            <a:r>
              <a:rPr lang="en-GB" altLang="zh-CN"/>
              <a:t>’ for more information about the structure of proteins, using haemoglobin as an example.</a:t>
            </a:r>
            <a:endParaRPr lang="en-GB"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213442" name="幻灯片图像占位符 1213441"/>
          <p:cNvSpPr>
            <a:spLocks noRot="1" noTextEdit="1"/>
          </p:cNvSpPr>
          <p:nvPr>
            <p:ph type="sldImg"/>
          </p:nvPr>
        </p:nvSpPr>
        <p:spPr/>
      </p:sp>
      <p:sp>
        <p:nvSpPr>
          <p:cNvPr id="1213443" name="文本占位符 1213442"/>
          <p:cNvSpPr>
            <a:spLocks noGrp="1"/>
          </p:cNvSpPr>
          <p:nvPr>
            <p:ph type="body" idx="1"/>
          </p:nvPr>
        </p:nvSpPr>
        <p:spPr/>
        <p:txBody>
          <a:bodyPr/>
          <a:p>
            <a:pPr lvl="0"/>
            <a:r>
              <a:rPr lang="en-GB" altLang="zh-CN" b="1"/>
              <a:t>Photo credit: </a:t>
            </a:r>
            <a:r>
              <a:rPr lang="en-GB" altLang="zh-CN"/>
              <a:t>Jupiterimages Corporation</a:t>
            </a:r>
            <a:endParaRPr lang="en-GB" altLang="zh-CN"/>
          </a:p>
          <a:p>
            <a:pPr lvl="0"/>
            <a:endParaRPr lang="en-GB" altLang="zh-CN" b="1"/>
          </a:p>
          <a:p>
            <a:pPr lvl="0"/>
            <a:r>
              <a:rPr lang="en-GB" altLang="zh-CN" b="1"/>
              <a:t>Teacher notes</a:t>
            </a:r>
            <a:endParaRPr lang="en-GB" altLang="zh-CN" b="1"/>
          </a:p>
          <a:p>
            <a:pPr lvl="0"/>
            <a:r>
              <a:rPr lang="en-GB" altLang="zh-CN"/>
              <a:t>When a gas is dissolved in a liquid, as is the case with gas transport in blood, the partial pressure is slightly more complex. In this case, the liquid is treated as if it were in equilibrium with a gas phase, and the partial pressures are those that would be exerted by the gases in that phase.</a:t>
            </a:r>
            <a:endParaRPr lang="en-GB"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225730" name="幻灯片图像占位符 1225729"/>
          <p:cNvSpPr>
            <a:spLocks noRot="1" noTextEdit="1"/>
          </p:cNvSpPr>
          <p:nvPr>
            <p:ph type="sldImg"/>
          </p:nvPr>
        </p:nvSpPr>
        <p:spPr/>
      </p:sp>
      <p:sp>
        <p:nvSpPr>
          <p:cNvPr id="1225731" name="文本占位符 1225730"/>
          <p:cNvSpPr>
            <a:spLocks noGrp="1"/>
          </p:cNvSpPr>
          <p:nvPr>
            <p:ph type="body" idx="1"/>
          </p:nvPr>
        </p:nvSpPr>
        <p:spPr/>
        <p:txBody>
          <a:bodyPr/>
          <a:p>
            <a:pPr lvl="0">
              <a:spcBef>
                <a:spcPct val="50000"/>
              </a:spcBef>
            </a:pPr>
            <a:endParaRPr lang="en-GB" altLang="x-none"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216514" name="幻灯片图像占位符 1216513"/>
          <p:cNvSpPr>
            <a:spLocks noRot="1" noTextEdit="1"/>
          </p:cNvSpPr>
          <p:nvPr>
            <p:ph type="sldImg"/>
          </p:nvPr>
        </p:nvSpPr>
        <p:spPr/>
      </p:sp>
      <p:sp>
        <p:nvSpPr>
          <p:cNvPr id="1216515" name="文本占位符 1216514"/>
          <p:cNvSpPr>
            <a:spLocks noGrp="1"/>
          </p:cNvSpPr>
          <p:nvPr>
            <p:ph type="body" idx="1"/>
          </p:nvPr>
        </p:nvSpPr>
        <p:spPr/>
        <p:txBody>
          <a:bodyPr/>
          <a:p>
            <a:pPr lvl="0"/>
            <a:endParaRPr lang="en-GB" altLang="x-none"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218562" name="幻灯片图像占位符 1218561"/>
          <p:cNvSpPr>
            <a:spLocks noRot="1" noTextEdit="1"/>
          </p:cNvSpPr>
          <p:nvPr>
            <p:ph type="sldImg"/>
          </p:nvPr>
        </p:nvSpPr>
        <p:spPr/>
      </p:sp>
      <p:sp>
        <p:nvSpPr>
          <p:cNvPr id="1218563" name="文本占位符 1218562"/>
          <p:cNvSpPr>
            <a:spLocks noGrp="1"/>
          </p:cNvSpPr>
          <p:nvPr>
            <p:ph type="body" idx="1"/>
          </p:nvPr>
        </p:nvSpPr>
        <p:spPr/>
        <p:txBody>
          <a:bodyPr/>
          <a:p>
            <a:pPr lvl="0"/>
            <a:endParaRPr lang="en-GB" altLang="x-none"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220610" name="幻灯片图像占位符 1220609"/>
          <p:cNvSpPr>
            <a:spLocks noRot="1" noTextEdit="1"/>
          </p:cNvSpPr>
          <p:nvPr>
            <p:ph type="sldImg"/>
          </p:nvPr>
        </p:nvSpPr>
        <p:spPr/>
      </p:sp>
      <p:sp>
        <p:nvSpPr>
          <p:cNvPr id="1220611" name="文本占位符 1220610"/>
          <p:cNvSpPr>
            <a:spLocks noGrp="1"/>
          </p:cNvSpPr>
          <p:nvPr>
            <p:ph type="body" idx="1"/>
          </p:nvPr>
        </p:nvSpPr>
        <p:spPr/>
        <p:txBody>
          <a:bodyPr/>
          <a:p>
            <a:pPr lvl="0"/>
            <a:endParaRPr lang="en-GB" altLang="x-non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252354" name="幻灯片图像占位符 1252353"/>
          <p:cNvSpPr>
            <a:spLocks noRot="1" noTextEdit="1"/>
          </p:cNvSpPr>
          <p:nvPr>
            <p:ph type="sldImg"/>
          </p:nvPr>
        </p:nvSpPr>
        <p:spPr/>
      </p:sp>
      <p:sp>
        <p:nvSpPr>
          <p:cNvPr id="1252355" name="文本占位符 1252354"/>
          <p:cNvSpPr>
            <a:spLocks noGrp="1"/>
          </p:cNvSpPr>
          <p:nvPr>
            <p:ph type="body" idx="1"/>
          </p:nvPr>
        </p:nvSpPr>
        <p:spPr/>
        <p:txBody>
          <a:bodyPr/>
          <a:p>
            <a:pPr lvl="0"/>
            <a:endParaRPr lang="en-GB" altLang="x-none"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184770" name="幻灯片图像占位符 1184769"/>
          <p:cNvSpPr>
            <a:spLocks noRot="1" noTextEdit="1"/>
          </p:cNvSpPr>
          <p:nvPr>
            <p:ph type="sldImg"/>
          </p:nvPr>
        </p:nvSpPr>
        <p:spPr/>
      </p:sp>
      <p:sp>
        <p:nvSpPr>
          <p:cNvPr id="1184771" name="文本占位符 1184770"/>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931842" name="幻灯片图像占位符 931841"/>
          <p:cNvSpPr>
            <a:spLocks noRot="1" noTextEdit="1"/>
          </p:cNvSpPr>
          <p:nvPr>
            <p:ph type="sldImg"/>
          </p:nvPr>
        </p:nvSpPr>
        <p:spPr/>
      </p:sp>
      <p:sp>
        <p:nvSpPr>
          <p:cNvPr id="931843" name="文本占位符 931842"/>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933890" name="幻灯片图像占位符 933889"/>
          <p:cNvSpPr>
            <a:spLocks noRot="1" noTextEdit="1"/>
          </p:cNvSpPr>
          <p:nvPr>
            <p:ph type="sldImg"/>
          </p:nvPr>
        </p:nvSpPr>
        <p:spPr/>
      </p:sp>
      <p:sp>
        <p:nvSpPr>
          <p:cNvPr id="933891" name="文本占位符 933890"/>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253378" name="幻灯片图像占位符 1253377"/>
          <p:cNvSpPr>
            <a:spLocks noRot="1" noTextEdit="1"/>
          </p:cNvSpPr>
          <p:nvPr>
            <p:ph type="sldImg"/>
          </p:nvPr>
        </p:nvSpPr>
        <p:spPr/>
      </p:sp>
      <p:sp>
        <p:nvSpPr>
          <p:cNvPr id="1253379" name="文本占位符 1253378"/>
          <p:cNvSpPr>
            <a:spLocks noGrp="1"/>
          </p:cNvSpPr>
          <p:nvPr>
            <p:ph type="body" idx="1"/>
          </p:nvPr>
        </p:nvSpPr>
        <p:spPr/>
        <p:txBody>
          <a:bodyPr/>
          <a:p>
            <a:pPr lvl="0"/>
            <a:endParaRPr lang="en-GB" altLang="x-none"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935938" name="幻灯片图像占位符 935937"/>
          <p:cNvSpPr>
            <a:spLocks noRot="1" noTextEdit="1"/>
          </p:cNvSpPr>
          <p:nvPr>
            <p:ph type="sldImg"/>
          </p:nvPr>
        </p:nvSpPr>
        <p:spPr/>
      </p:sp>
      <p:sp>
        <p:nvSpPr>
          <p:cNvPr id="935939" name="文本占位符 935938"/>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
        <p:nvSpPr>
          <p:cNvPr id="1221634" name="幻灯片图像占位符 1221633"/>
          <p:cNvSpPr>
            <a:spLocks noRot="1" noTextEdit="1"/>
          </p:cNvSpPr>
          <p:nvPr>
            <p:ph type="sldImg"/>
          </p:nvPr>
        </p:nvSpPr>
        <p:spPr/>
      </p:sp>
      <p:sp>
        <p:nvSpPr>
          <p:cNvPr id="1221635" name="文本占位符 1221634"/>
          <p:cNvSpPr>
            <a:spLocks noGrp="1"/>
          </p:cNvSpPr>
          <p:nvPr>
            <p:ph type="body" idx="1"/>
          </p:nvPr>
        </p:nvSpPr>
        <p:spPr/>
        <p:txBody>
          <a:bodyPr/>
          <a:p>
            <a:pPr lvl="0"/>
            <a:endParaRPr lang="en-GB" altLang="x-none"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4"/>
        <p:cNvGrpSpPr/>
        <p:nvPr/>
      </p:nvGrpSpPr>
      <p:grpSpPr>
        <a:xfrm>
          <a:off x="0" y="0"/>
          <a:ext cx="0" cy="0"/>
          <a:chOff x="0" y="0"/>
          <a:chExt cx="0" cy="0"/>
        </a:xfrm>
      </p:grpSpPr>
      <p:sp>
        <p:nvSpPr>
          <p:cNvPr id="945" name="Shape 945"/>
          <p:cNvSpPr txBox="1">
            <a:spLocks noGrp="1"/>
          </p:cNvSpPr>
          <p:nvPr>
            <p:ph type="body" idx="1"/>
          </p:nvPr>
        </p:nvSpPr>
        <p:spPr>
          <a:xfrm>
            <a:off x="685801" y="4415790"/>
            <a:ext cx="5486399" cy="4183380"/>
          </a:xfrm>
          <a:prstGeom prst="rect">
            <a:avLst/>
          </a:prstGeom>
        </p:spPr>
        <p:txBody>
          <a:bodyPr lIns="91425" tIns="91425" rIns="91425" bIns="91425" anchor="t" anchorCtr="0">
            <a:noAutofit/>
          </a:bodyPr>
          <a:lstStyle/>
          <a:p>
            <a:pPr>
              <a:spcBef>
                <a:spcPts val="0"/>
              </a:spcBef>
              <a:buNone/>
            </a:pPr>
          </a:p>
        </p:txBody>
      </p:sp>
      <p:sp>
        <p:nvSpPr>
          <p:cNvPr id="946" name="Shape 946"/>
          <p:cNvSpPr>
            <a:spLocks noGrp="1" noRot="1" noChangeAspect="1"/>
          </p:cNvSpPr>
          <p:nvPr>
            <p:ph type="sldImg" idx="2"/>
          </p:nvPr>
        </p:nvSpPr>
        <p:spPr>
          <a:xfrm>
            <a:off x="11049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Gas Exchange</a:t>
            </a:r>
            <a:endParaRPr lang="en-GB" altLang="zh-CN" sz="1200" b="1"/>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pic>
        <p:nvPicPr>
          <p:cNvPr id="667678" name="图片 667677" descr="title_slide_gas_exchange"/>
          <p:cNvPicPr>
            <a:picLocks noChangeAspect="1"/>
          </p:cNvPicPr>
          <p:nvPr userDrawn="1"/>
        </p:nvPicPr>
        <p:blipFill>
          <a:blip r:embed="rId2"/>
          <a:stretch>
            <a:fillRect/>
          </a:stretch>
        </p:blipFill>
        <p:spPr>
          <a:xfrm>
            <a:off x="0" y="0"/>
            <a:ext cx="9140825" cy="6854825"/>
          </a:xfrm>
          <a:prstGeom prst="rect">
            <a:avLst/>
          </a:prstGeom>
          <a:noFill/>
          <a:ln w="9525">
            <a:noFill/>
          </a:ln>
        </p:spPr>
      </p:pic>
      <p:sp>
        <p:nvSpPr>
          <p:cNvPr id="667667" name="文本框 667666"/>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b="0" dirty="0">
                <a:solidFill>
                  <a:srgbClr val="5B0091"/>
                </a:solidFill>
                <a:cs typeface="Arial" panose="020B0604020202020204" pitchFamily="34" charset="0"/>
              </a:rPr>
            </a:fld>
            <a:r>
              <a:rPr lang="en-GB" altLang="zh-CN" sz="1000" b="0">
                <a:solidFill>
                  <a:srgbClr val="5B0091"/>
                </a:solidFill>
                <a:cs typeface="Arial" panose="020B0604020202020204" pitchFamily="34" charset="0"/>
              </a:rPr>
              <a:t> of 28</a:t>
            </a:r>
            <a:endParaRPr lang="en-GB" altLang="zh-CN" sz="1000" b="0">
              <a:solidFill>
                <a:srgbClr val="5B0091"/>
              </a:solidFill>
              <a:ea typeface="Arial" panose="020B0604020202020204" pitchFamily="34" charset="0"/>
            </a:endParaRPr>
          </a:p>
        </p:txBody>
      </p:sp>
      <p:sp>
        <p:nvSpPr>
          <p:cNvPr id="667668" name="文本框 667667"/>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b="0">
                <a:solidFill>
                  <a:srgbClr val="5B0091"/>
                </a:solidFill>
                <a:cs typeface="Arial" panose="020B0604020202020204" pitchFamily="34" charset="0"/>
              </a:rPr>
              <a:t>© Boardworks Ltd 2008</a:t>
            </a:r>
            <a:endParaRPr lang="en-GB" altLang="zh-CN" sz="1000" b="0">
              <a:solidFill>
                <a:srgbClr val="5B0091"/>
              </a:solidFill>
              <a:ea typeface="Arial" panose="020B0604020202020204" pitchFamily="34" charset="0"/>
            </a:endParaRPr>
          </a:p>
        </p:txBody>
      </p:sp>
      <p:pic>
        <p:nvPicPr>
          <p:cNvPr id="667669" name="图片 667668" descr="forward_arrow_colour">
            <a:hlinkClick r:id="" action="ppaction://hlinkshowjump?jump=nextslide"/>
          </p:cNvPr>
          <p:cNvPicPr>
            <a:picLocks noChangeAspect="1"/>
          </p:cNvPicPr>
          <p:nvPr userDrawn="1"/>
        </p:nvPicPr>
        <p:blipFill>
          <a:blip r:embed="rId3"/>
          <a:stretch>
            <a:fillRect/>
          </a:stretch>
        </p:blipFill>
        <p:spPr>
          <a:xfrm>
            <a:off x="8447088" y="6167438"/>
            <a:ext cx="630237" cy="574675"/>
          </a:xfrm>
          <a:prstGeom prst="rect">
            <a:avLst/>
          </a:prstGeom>
          <a:noFill/>
          <a:ln w="9525">
            <a:noFill/>
          </a:ln>
        </p:spPr>
      </p:pic>
    </p:spTree>
  </p:cSld>
  <p:clrMapOvr>
    <a:masterClrMapping/>
  </p:clrMapOvr>
  <p:hf sldNum="0"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42075" y="53975"/>
            <a:ext cx="2073275" cy="61229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2250" y="53975"/>
            <a:ext cx="6099635" cy="612298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22250" y="53975"/>
            <a:ext cx="7240588" cy="5492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0" y="1"/>
            <a:ext cx="9144000" cy="48000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 name="Rectangle 9"/>
          <p:cNvSpPr/>
          <p:nvPr userDrawn="1"/>
        </p:nvSpPr>
        <p:spPr>
          <a:xfrm>
            <a:off x="0" y="480000"/>
            <a:ext cx="9144000" cy="480000"/>
          </a:xfrm>
          <a:prstGeom prst="rect">
            <a:avLst/>
          </a:prstGeom>
          <a:solidFill>
            <a:srgbClr val="C3D69B">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457200" y="1068105"/>
            <a:ext cx="8229600" cy="565337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8" name="Slide Number Placeholder 7"/>
          <p:cNvSpPr>
            <a:spLocks noGrp="1"/>
          </p:cNvSpPr>
          <p:nvPr>
            <p:ph type="sldNum" sz="quarter" idx="10"/>
          </p:nvPr>
        </p:nvSpPr>
        <p:spPr>
          <a:xfrm>
            <a:off x="7990403" y="6485592"/>
            <a:ext cx="1153599" cy="365125"/>
          </a:xfrm>
        </p:spPr>
        <p:txBody>
          <a:bodyPr/>
          <a:lstStyle/>
          <a:p>
            <a:fld id="{C896265C-861C-3442-8EF5-8DF0EA85E3C1}" type="slidenum">
              <a:rPr lang="en-GB" smtClean="0"/>
            </a:fld>
            <a:endParaRPr lang="en-GB"/>
          </a:p>
        </p:txBody>
      </p:sp>
      <p:sp>
        <p:nvSpPr>
          <p:cNvPr id="13" name="Text Placeholder 12"/>
          <p:cNvSpPr>
            <a:spLocks noGrp="1"/>
          </p:cNvSpPr>
          <p:nvPr>
            <p:ph type="body" sz="quarter" idx="11"/>
          </p:nvPr>
        </p:nvSpPr>
        <p:spPr>
          <a:xfrm>
            <a:off x="417510" y="-43996"/>
            <a:ext cx="8229600" cy="409575"/>
          </a:xfrm>
        </p:spPr>
        <p:txBody>
          <a:bodyPr>
            <a:noAutofit/>
          </a:bodyPr>
          <a:lstStyle>
            <a:lvl1pPr marL="0" indent="0">
              <a:buNone/>
              <a:defRPr sz="2000" b="0" cap="none" spc="0">
                <a:ln>
                  <a:noFill/>
                </a:ln>
                <a:solidFill>
                  <a:srgbClr val="FFFFFF"/>
                </a:solidFill>
                <a:effectLst/>
              </a:defRPr>
            </a:lvl1pPr>
          </a:lstStyle>
          <a:p>
            <a:pPr lvl="0"/>
            <a:r>
              <a:rPr lang="en-US" dirty="0"/>
              <a:t>Click to edit Master text styles</a:t>
            </a:r>
            <a:endParaRPr lang="en-US" dirty="0"/>
          </a:p>
        </p:txBody>
      </p:sp>
      <p:sp>
        <p:nvSpPr>
          <p:cNvPr id="18" name="TextBox 17"/>
          <p:cNvSpPr txBox="1"/>
          <p:nvPr userDrawn="1"/>
        </p:nvSpPr>
        <p:spPr>
          <a:xfrm>
            <a:off x="670822" y="631744"/>
            <a:ext cx="309880" cy="460375"/>
          </a:xfrm>
          <a:prstGeom prst="rect">
            <a:avLst/>
          </a:prstGeom>
          <a:noFill/>
        </p:spPr>
        <p:txBody>
          <a:bodyPr wrap="none" rtlCol="0">
            <a:spAutoFit/>
          </a:bodyPr>
          <a:lstStyle/>
          <a:p>
            <a:endParaRPr lang="en-GB"/>
          </a:p>
        </p:txBody>
      </p:sp>
      <p:sp>
        <p:nvSpPr>
          <p:cNvPr id="20" name="Text Placeholder 19"/>
          <p:cNvSpPr>
            <a:spLocks noGrp="1"/>
          </p:cNvSpPr>
          <p:nvPr>
            <p:ph type="body" sz="quarter" idx="12" hasCustomPrompt="1"/>
          </p:nvPr>
        </p:nvSpPr>
        <p:spPr>
          <a:xfrm>
            <a:off x="417513" y="460828"/>
            <a:ext cx="5021262" cy="312411"/>
          </a:xfrm>
        </p:spPr>
        <p:txBody>
          <a:bodyPr>
            <a:noAutofit/>
          </a:bodyPr>
          <a:lstStyle>
            <a:lvl1pPr marL="0" indent="0">
              <a:buNone/>
              <a:defRPr sz="2000" b="0" cap="none" spc="0">
                <a:ln w="0"/>
                <a:solidFill>
                  <a:schemeClr val="accent3">
                    <a:lumMod val="50000"/>
                  </a:schemeClr>
                </a:solidFill>
                <a:effectLst>
                  <a:outerShdw blurRad="38100" dist="19050" dir="2700000" algn="tl" rotWithShape="0">
                    <a:schemeClr val="dk1">
                      <a:alpha val="40000"/>
                    </a:schemeClr>
                  </a:outerShdw>
                </a:effectLst>
              </a:defRPr>
            </a:lvl1pPr>
          </a:lstStyle>
          <a:p>
            <a:pPr lvl="0"/>
            <a:r>
              <a:rPr lang="en-US" dirty="0"/>
              <a:t>Click to edit Master text y</a:t>
            </a:r>
            <a:endParaRPr lang="en-GB" dirty="0"/>
          </a:p>
        </p:txBody>
      </p:sp>
      <p:sp>
        <p:nvSpPr>
          <p:cNvPr id="7" name="Rectangle 6"/>
          <p:cNvSpPr/>
          <p:nvPr userDrawn="1"/>
        </p:nvSpPr>
        <p:spPr>
          <a:xfrm>
            <a:off x="-72873" y="6676755"/>
            <a:ext cx="1317625" cy="182245"/>
          </a:xfrm>
          <a:prstGeom prst="rect">
            <a:avLst/>
          </a:prstGeom>
        </p:spPr>
        <p:txBody>
          <a:bodyPr wrap="none" lIns="91423" tIns="45711" rIns="91423" bIns="45711">
            <a:spAutoFit/>
          </a:bodyPr>
          <a:lstStyle/>
          <a:p>
            <a:pPr algn="ctr"/>
            <a:r>
              <a:rPr lang="en-US" sz="600"/>
              <a:t>Copyright © 2018 Henry Exham</a:t>
            </a:r>
            <a:endParaRPr lang="en-US" sz="600"/>
          </a:p>
        </p:txBody>
      </p:sp>
      <p:pic>
        <p:nvPicPr>
          <p:cNvPr id="12" name="Picture 11" descr="Screen Shot 2015-06-03 at 07.41.31.png"/>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9943" b="100000" l="9820" r="89980">
                        <a14:foregroundMark x1="47896" y1="67045" x2="47896" y2="67045"/>
                        <a14:foregroundMark x1="29459" y1="72443" x2="21242" y2="75426"/>
                        <a14:foregroundMark x1="21042" y1="75710" x2="15230" y2="88068"/>
                        <a14:foregroundMark x1="15230" y1="88352" x2="13226" y2="99858"/>
                        <a14:foregroundMark x1="66934" y1="72869" x2="73948" y2="75710"/>
                        <a14:foregroundMark x1="74349" y1="75852" x2="84770" y2="91761"/>
                        <a14:foregroundMark x1="87976" y1="97727" x2="86974" y2="99858"/>
                        <a14:foregroundMark x1="29659" y1="73153" x2="37876" y2="81392"/>
                        <a14:foregroundMark x1="37475" y1="81250" x2="36072" y2="83807"/>
                        <a14:foregroundMark x1="35872" y1="84233" x2="48697" y2="89205"/>
                        <a14:foregroundMark x1="35872" y1="87784" x2="35872" y2="87784"/>
                        <a14:foregroundMark x1="35872" y1="87784" x2="35872" y2="87784"/>
                        <a14:foregroundMark x1="66533" y1="73722" x2="60521" y2="78125"/>
                        <a14:foregroundMark x1="60120" y1="78409" x2="52505" y2="80398"/>
                        <a14:foregroundMark x1="43287" y1="80540" x2="33868" y2="77273"/>
                        <a14:foregroundMark x1="66934" y1="74006" x2="61723" y2="77131"/>
                        <a14:foregroundMark x1="64128" y1="76278" x2="60321" y2="81534"/>
                        <a14:foregroundMark x1="60321" y1="81534" x2="61723" y2="84375"/>
                        <a14:foregroundMark x1="58317" y1="89489" x2="58317" y2="89489"/>
                        <a14:foregroundMark x1="58317" y1="89489" x2="58317" y2="89489"/>
                        <a14:foregroundMark x1="58317" y1="89489" x2="58317" y2="89489"/>
                        <a14:foregroundMark x1="62525" y1="90625" x2="62525" y2="90625"/>
                        <a14:foregroundMark x1="62525" y1="90625" x2="62525" y2="90625"/>
                        <a14:foregroundMark x1="62525" y1="90625" x2="62525" y2="90625"/>
                        <a14:foregroundMark x1="62525" y1="90625" x2="62525" y2="90625"/>
                        <a14:foregroundMark x1="58517" y1="92756" x2="58517" y2="92756"/>
                        <a14:foregroundMark x1="58517" y1="92756" x2="58517" y2="92756"/>
                        <a14:foregroundMark x1="58517" y1="92756" x2="58517" y2="92756"/>
                        <a14:foregroundMark x1="63727" y1="93040" x2="63727" y2="93040"/>
                        <a14:foregroundMark x1="70341" y1="95028" x2="70341" y2="95028"/>
                        <a14:foregroundMark x1="70341" y1="95028" x2="70341" y2="95028"/>
                        <a14:foregroundMark x1="63126" y1="97017" x2="63126" y2="97017"/>
                        <a14:foregroundMark x1="63126" y1="97017" x2="63126" y2="97017"/>
                        <a14:foregroundMark x1="75952" y1="97727" x2="75952" y2="97727"/>
                        <a14:foregroundMark x1="84770" y1="91903" x2="87976" y2="97727"/>
                        <a14:foregroundMark x1="67335" y1="74148" x2="72946" y2="76420"/>
                        <a14:foregroundMark x1="73146" y1="76989" x2="82164" y2="90341"/>
                        <a14:foregroundMark x1="82365" y1="90909" x2="86373" y2="98153"/>
                        <a14:foregroundMark x1="62124" y1="84091" x2="68136" y2="84943"/>
                        <a14:foregroundMark x1="61122" y1="84375" x2="48096" y2="90057"/>
                        <a14:foregroundMark x1="29259" y1="73580" x2="21844" y2="76420"/>
                        <a14:foregroundMark x1="22044" y1="76705" x2="13828" y2="98011"/>
                        <a14:foregroundMark x1="16232" y1="93040" x2="14830" y2="99858"/>
                        <a14:foregroundMark x1="47295" y1="75568" x2="47295" y2="75568"/>
                        <a14:foregroundMark x1="29659" y1="88068" x2="36473" y2="96023"/>
                        <a14:foregroundMark x1="68136" y1="87074" x2="57515" y2="97585"/>
                        <a14:foregroundMark x1="49900" y1="95597" x2="49900" y2="98438"/>
                        <a14:backgroundMark x1="61723" y1="83949" x2="47495" y2="89773"/>
                      </a14:backgroundRemoval>
                    </a14:imgEffect>
                  </a14:imgLayer>
                </a14:imgProps>
              </a:ext>
            </a:extLst>
          </a:blip>
          <a:stretch>
            <a:fillRect/>
          </a:stretch>
        </p:blipFill>
        <p:spPr>
          <a:xfrm>
            <a:off x="8379324" y="0"/>
            <a:ext cx="533572" cy="960000"/>
          </a:xfrm>
          <a:prstGeom prst="rect">
            <a:avLst/>
          </a:prstGeom>
        </p:spPr>
      </p:pic>
      <p:cxnSp>
        <p:nvCxnSpPr>
          <p:cNvPr id="14" name="Straight Connector 13"/>
          <p:cNvCxnSpPr/>
          <p:nvPr userDrawn="1"/>
        </p:nvCxnSpPr>
        <p:spPr>
          <a:xfrm flipH="1">
            <a:off x="8641369" y="799425"/>
            <a:ext cx="72000" cy="52307"/>
          </a:xfrm>
          <a:prstGeom prst="line">
            <a:avLst/>
          </a:prstGeom>
          <a:ln w="3175" cmpd="sng"/>
        </p:spPr>
        <p:style>
          <a:lnRef idx="2">
            <a:schemeClr val="dk1"/>
          </a:lnRef>
          <a:fillRef idx="0">
            <a:schemeClr val="dk1"/>
          </a:fillRef>
          <a:effectRef idx="1">
            <a:schemeClr val="dk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42075" y="53975"/>
            <a:ext cx="2073275" cy="61229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2250" y="53975"/>
            <a:ext cx="6099635" cy="612298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22250" y="53975"/>
            <a:ext cx="7240588" cy="5492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4ABBF95F-AC47-344E-8082-DA4F4A5EC32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D6A22-3CE1-A64D-BFFF-123754722F4F}" type="slidenum">
              <a:rPr lang="en-US" smtClean="0"/>
            </a:fld>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ABBF95F-AC47-344E-8082-DA4F4A5EC32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D6A22-3CE1-A64D-BFFF-123754722F4F}" type="slidenum">
              <a:rPr lang="en-US" smtClean="0"/>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ABBF95F-AC47-344E-8082-DA4F4A5EC32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D6A22-3CE1-A64D-BFFF-123754722F4F}" type="slidenum">
              <a:rPr lang="en-US" smtClean="0"/>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4ABBF95F-AC47-344E-8082-DA4F4A5EC32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D6A22-3CE1-A64D-BFFF-123754722F4F}" type="slidenum">
              <a:rPr lang="en-US" smtClean="0"/>
            </a:fld>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8"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4ABBF95F-AC47-344E-8082-DA4F4A5EC32F}"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4D6A22-3CE1-A64D-BFFF-123754722F4F}"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4ABBF95F-AC47-344E-8082-DA4F4A5EC32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4D6A22-3CE1-A64D-BFFF-123754722F4F}" type="slidenum">
              <a:rPr lang="en-US" smtClean="0"/>
            </a:fld>
            <a:endParaRPr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BBF95F-AC47-344E-8082-DA4F4A5EC32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4D6A22-3CE1-A64D-BFFF-123754722F4F}" type="slidenum">
              <a:rPr lang="en-US" smtClean="0"/>
            </a:fld>
            <a:endParaRPr lang="en-US"/>
          </a:p>
        </p:txBody>
      </p:sp>
      <p:sp>
        <p:nvSpPr>
          <p:cNvPr id="5" name="Rectangle 4"/>
          <p:cNvSpPr/>
          <p:nvPr userDrawn="1"/>
        </p:nvSpPr>
        <p:spPr>
          <a:xfrm>
            <a:off x="-55215" y="-23237"/>
            <a:ext cx="1404039" cy="6881239"/>
          </a:xfrm>
          <a:prstGeom prst="rect">
            <a:avLst/>
          </a:prstGeom>
          <a:solidFill>
            <a:schemeClr val="accent3">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49"/>
            <a:ext cx="3008313" cy="1162051"/>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ABBF95F-AC47-344E-8082-DA4F4A5EC32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D6A22-3CE1-A64D-BFFF-123754722F4F}" type="slidenum">
              <a:rPr lang="en-US" smtClean="0"/>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ABBF95F-AC47-344E-8082-DA4F4A5EC32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D6A22-3CE1-A64D-BFFF-123754722F4F}" type="slidenum">
              <a:rPr lang="en-US" smtClean="0"/>
            </a:fld>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ABBF95F-AC47-344E-8082-DA4F4A5EC32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D6A22-3CE1-A64D-BFFF-123754722F4F}" type="slidenum">
              <a:rPr lang="en-US" smtClean="0"/>
            </a:fld>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ABBF95F-AC47-344E-8082-DA4F4A5EC32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D6A22-3CE1-A64D-BFFF-123754722F4F}" type="slidenum">
              <a:rPr lang="en-US" smtClean="0"/>
            </a:fld>
            <a:endParaRPr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0" y="1"/>
            <a:ext cx="9144000" cy="48000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 name="Rectangle 9"/>
          <p:cNvSpPr/>
          <p:nvPr userDrawn="1"/>
        </p:nvSpPr>
        <p:spPr>
          <a:xfrm>
            <a:off x="0" y="480000"/>
            <a:ext cx="9144000" cy="480000"/>
          </a:xfrm>
          <a:prstGeom prst="rect">
            <a:avLst/>
          </a:prstGeom>
          <a:solidFill>
            <a:srgbClr val="C3D69B">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3" name="Content Placeholder 2"/>
          <p:cNvSpPr>
            <a:spLocks noGrp="1"/>
          </p:cNvSpPr>
          <p:nvPr>
            <p:ph idx="1"/>
          </p:nvPr>
        </p:nvSpPr>
        <p:spPr>
          <a:xfrm>
            <a:off x="457200" y="1068105"/>
            <a:ext cx="8229600" cy="565337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8" name="Slide Number Placeholder 7"/>
          <p:cNvSpPr>
            <a:spLocks noGrp="1"/>
          </p:cNvSpPr>
          <p:nvPr>
            <p:ph type="sldNum" sz="quarter" idx="10"/>
          </p:nvPr>
        </p:nvSpPr>
        <p:spPr>
          <a:xfrm>
            <a:off x="7990403" y="6485592"/>
            <a:ext cx="1153599" cy="365125"/>
          </a:xfrm>
        </p:spPr>
        <p:txBody>
          <a:bodyPr/>
          <a:lstStyle/>
          <a:p>
            <a:fld id="{C896265C-861C-3442-8EF5-8DF0EA85E3C1}" type="slidenum">
              <a:rPr lang="en-GB" smtClean="0"/>
            </a:fld>
            <a:endParaRPr lang="en-GB"/>
          </a:p>
        </p:txBody>
      </p:sp>
      <p:sp>
        <p:nvSpPr>
          <p:cNvPr id="13" name="Text Placeholder 12"/>
          <p:cNvSpPr>
            <a:spLocks noGrp="1"/>
          </p:cNvSpPr>
          <p:nvPr>
            <p:ph type="body" sz="quarter" idx="11"/>
          </p:nvPr>
        </p:nvSpPr>
        <p:spPr>
          <a:xfrm>
            <a:off x="417510" y="-43996"/>
            <a:ext cx="8229600" cy="409575"/>
          </a:xfrm>
        </p:spPr>
        <p:txBody>
          <a:bodyPr>
            <a:noAutofit/>
          </a:bodyPr>
          <a:lstStyle>
            <a:lvl1pPr marL="0" indent="0">
              <a:buNone/>
              <a:defRPr sz="2000" b="0" cap="none" spc="0">
                <a:ln>
                  <a:noFill/>
                </a:ln>
                <a:solidFill>
                  <a:srgbClr val="FFFFFF"/>
                </a:solidFill>
                <a:effectLst/>
              </a:defRPr>
            </a:lvl1pPr>
          </a:lstStyle>
          <a:p>
            <a:pPr lvl="0"/>
            <a:r>
              <a:rPr lang="en-US" dirty="0"/>
              <a:t>Click to edit Master text styles</a:t>
            </a:r>
            <a:endParaRPr lang="en-US" dirty="0"/>
          </a:p>
        </p:txBody>
      </p:sp>
      <p:sp>
        <p:nvSpPr>
          <p:cNvPr id="18" name="TextBox 17"/>
          <p:cNvSpPr txBox="1"/>
          <p:nvPr userDrawn="1"/>
        </p:nvSpPr>
        <p:spPr>
          <a:xfrm>
            <a:off x="670822" y="631744"/>
            <a:ext cx="309880" cy="368300"/>
          </a:xfrm>
          <a:prstGeom prst="rect">
            <a:avLst/>
          </a:prstGeom>
          <a:noFill/>
        </p:spPr>
        <p:txBody>
          <a:bodyPr wrap="none" rtlCol="0">
            <a:spAutoFit/>
          </a:bodyPr>
          <a:lstStyle/>
          <a:p>
            <a:endParaRPr lang="en-GB" sz="1800"/>
          </a:p>
        </p:txBody>
      </p:sp>
      <p:sp>
        <p:nvSpPr>
          <p:cNvPr id="20" name="Text Placeholder 19"/>
          <p:cNvSpPr>
            <a:spLocks noGrp="1"/>
          </p:cNvSpPr>
          <p:nvPr>
            <p:ph type="body" sz="quarter" idx="12" hasCustomPrompt="1"/>
          </p:nvPr>
        </p:nvSpPr>
        <p:spPr>
          <a:xfrm>
            <a:off x="417513" y="460828"/>
            <a:ext cx="5021262" cy="312411"/>
          </a:xfrm>
        </p:spPr>
        <p:txBody>
          <a:bodyPr>
            <a:noAutofit/>
          </a:bodyPr>
          <a:lstStyle>
            <a:lvl1pPr marL="0" indent="0">
              <a:buNone/>
              <a:defRPr sz="2000" b="0" cap="none" spc="0">
                <a:ln w="0"/>
                <a:solidFill>
                  <a:schemeClr val="accent3">
                    <a:lumMod val="50000"/>
                  </a:schemeClr>
                </a:solidFill>
                <a:effectLst>
                  <a:outerShdw blurRad="38100" dist="19050" dir="2700000" algn="tl" rotWithShape="0">
                    <a:schemeClr val="dk1">
                      <a:alpha val="40000"/>
                    </a:schemeClr>
                  </a:outerShdw>
                </a:effectLst>
              </a:defRPr>
            </a:lvl1pPr>
          </a:lstStyle>
          <a:p>
            <a:pPr lvl="0"/>
            <a:r>
              <a:rPr lang="en-US" dirty="0"/>
              <a:t>Click to edit Master text y</a:t>
            </a:r>
            <a:endParaRPr lang="en-GB" dirty="0"/>
          </a:p>
        </p:txBody>
      </p:sp>
      <p:sp>
        <p:nvSpPr>
          <p:cNvPr id="7" name="Rectangle 6"/>
          <p:cNvSpPr/>
          <p:nvPr userDrawn="1"/>
        </p:nvSpPr>
        <p:spPr>
          <a:xfrm>
            <a:off x="-72873" y="6676755"/>
            <a:ext cx="1317625" cy="182245"/>
          </a:xfrm>
          <a:prstGeom prst="rect">
            <a:avLst/>
          </a:prstGeom>
        </p:spPr>
        <p:txBody>
          <a:bodyPr wrap="none" lIns="91423" tIns="45711" rIns="91423" bIns="45711">
            <a:spAutoFit/>
          </a:bodyPr>
          <a:lstStyle/>
          <a:p>
            <a:pPr algn="ctr"/>
            <a:r>
              <a:rPr lang="en-US" sz="600"/>
              <a:t>Copyright © 2018 Henry Exham</a:t>
            </a:r>
            <a:endParaRPr lang="en-US" sz="600"/>
          </a:p>
        </p:txBody>
      </p:sp>
      <p:pic>
        <p:nvPicPr>
          <p:cNvPr id="12" name="Picture 11" descr="Screen Shot 2015-06-03 at 07.41.31.png"/>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9943" b="100000" l="9820" r="89980">
                        <a14:foregroundMark x1="47896" y1="67045" x2="47896" y2="67045"/>
                        <a14:foregroundMark x1="29459" y1="72443" x2="21242" y2="75426"/>
                        <a14:foregroundMark x1="21042" y1="75710" x2="15230" y2="88068"/>
                        <a14:foregroundMark x1="15230" y1="88352" x2="13226" y2="99858"/>
                        <a14:foregroundMark x1="66934" y1="72869" x2="73948" y2="75710"/>
                        <a14:foregroundMark x1="74349" y1="75852" x2="84770" y2="91761"/>
                        <a14:foregroundMark x1="87976" y1="97727" x2="86974" y2="99858"/>
                        <a14:foregroundMark x1="29659" y1="73153" x2="37876" y2="81392"/>
                        <a14:foregroundMark x1="37475" y1="81250" x2="36072" y2="83807"/>
                        <a14:foregroundMark x1="35872" y1="84233" x2="48697" y2="89205"/>
                        <a14:foregroundMark x1="35872" y1="87784" x2="35872" y2="87784"/>
                        <a14:foregroundMark x1="35872" y1="87784" x2="35872" y2="87784"/>
                        <a14:foregroundMark x1="66533" y1="73722" x2="60521" y2="78125"/>
                        <a14:foregroundMark x1="60120" y1="78409" x2="52505" y2="80398"/>
                        <a14:foregroundMark x1="43287" y1="80540" x2="33868" y2="77273"/>
                        <a14:foregroundMark x1="66934" y1="74006" x2="61723" y2="77131"/>
                        <a14:foregroundMark x1="64128" y1="76278" x2="60321" y2="81534"/>
                        <a14:foregroundMark x1="60321" y1="81534" x2="61723" y2="84375"/>
                        <a14:foregroundMark x1="58317" y1="89489" x2="58317" y2="89489"/>
                        <a14:foregroundMark x1="58317" y1="89489" x2="58317" y2="89489"/>
                        <a14:foregroundMark x1="58317" y1="89489" x2="58317" y2="89489"/>
                        <a14:foregroundMark x1="62525" y1="90625" x2="62525" y2="90625"/>
                        <a14:foregroundMark x1="62525" y1="90625" x2="62525" y2="90625"/>
                        <a14:foregroundMark x1="62525" y1="90625" x2="62525" y2="90625"/>
                        <a14:foregroundMark x1="62525" y1="90625" x2="62525" y2="90625"/>
                        <a14:foregroundMark x1="58517" y1="92756" x2="58517" y2="92756"/>
                        <a14:foregroundMark x1="58517" y1="92756" x2="58517" y2="92756"/>
                        <a14:foregroundMark x1="58517" y1="92756" x2="58517" y2="92756"/>
                        <a14:foregroundMark x1="63727" y1="93040" x2="63727" y2="93040"/>
                        <a14:foregroundMark x1="70341" y1="95028" x2="70341" y2="95028"/>
                        <a14:foregroundMark x1="70341" y1="95028" x2="70341" y2="95028"/>
                        <a14:foregroundMark x1="63126" y1="97017" x2="63126" y2="97017"/>
                        <a14:foregroundMark x1="63126" y1="97017" x2="63126" y2="97017"/>
                        <a14:foregroundMark x1="75952" y1="97727" x2="75952" y2="97727"/>
                        <a14:foregroundMark x1="84770" y1="91903" x2="87976" y2="97727"/>
                        <a14:foregroundMark x1="67335" y1="74148" x2="72946" y2="76420"/>
                        <a14:foregroundMark x1="73146" y1="76989" x2="82164" y2="90341"/>
                        <a14:foregroundMark x1="82365" y1="90909" x2="86373" y2="98153"/>
                        <a14:foregroundMark x1="62124" y1="84091" x2="68136" y2="84943"/>
                        <a14:foregroundMark x1="61122" y1="84375" x2="48096" y2="90057"/>
                        <a14:foregroundMark x1="29259" y1="73580" x2="21844" y2="76420"/>
                        <a14:foregroundMark x1="22044" y1="76705" x2="13828" y2="98011"/>
                        <a14:foregroundMark x1="16232" y1="93040" x2="14830" y2="99858"/>
                        <a14:foregroundMark x1="47295" y1="75568" x2="47295" y2="75568"/>
                        <a14:foregroundMark x1="29659" y1="88068" x2="36473" y2="96023"/>
                        <a14:foregroundMark x1="68136" y1="87074" x2="57515" y2="97585"/>
                        <a14:foregroundMark x1="49900" y1="95597" x2="49900" y2="98438"/>
                        <a14:backgroundMark x1="61723" y1="83949" x2="47495" y2="89773"/>
                      </a14:backgroundRemoval>
                    </a14:imgEffect>
                  </a14:imgLayer>
                </a14:imgProps>
              </a:ext>
            </a:extLst>
          </a:blip>
          <a:stretch>
            <a:fillRect/>
          </a:stretch>
        </p:blipFill>
        <p:spPr>
          <a:xfrm>
            <a:off x="8379324" y="0"/>
            <a:ext cx="533572" cy="960000"/>
          </a:xfrm>
          <a:prstGeom prst="rect">
            <a:avLst/>
          </a:prstGeom>
        </p:spPr>
      </p:pic>
      <p:cxnSp>
        <p:nvCxnSpPr>
          <p:cNvPr id="14" name="Straight Connector 13"/>
          <p:cNvCxnSpPr/>
          <p:nvPr userDrawn="1"/>
        </p:nvCxnSpPr>
        <p:spPr>
          <a:xfrm flipH="1">
            <a:off x="8641369" y="799425"/>
            <a:ext cx="72000" cy="52307"/>
          </a:xfrm>
          <a:prstGeom prst="line">
            <a:avLst/>
          </a:prstGeom>
          <a:ln w="3175" cmpd="sng"/>
        </p:spPr>
        <p:style>
          <a:lnRef idx="2">
            <a:schemeClr val="dk1"/>
          </a:lnRef>
          <a:fillRef idx="0">
            <a:schemeClr val="dk1"/>
          </a:fillRef>
          <a:effectRef idx="1">
            <a:schemeClr val="dk1"/>
          </a:effectRef>
          <a:fontRef idx="minor">
            <a:schemeClr val="tx1"/>
          </a:fontRef>
        </p:style>
      </p:cxn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p:cNvSpPr/>
          <p:nvPr userDrawn="1"/>
        </p:nvSpPr>
        <p:spPr>
          <a:xfrm>
            <a:off x="0" y="1"/>
            <a:ext cx="9144000" cy="480000"/>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 name="Rectangle 9"/>
          <p:cNvSpPr/>
          <p:nvPr userDrawn="1"/>
        </p:nvSpPr>
        <p:spPr>
          <a:xfrm>
            <a:off x="0" y="480000"/>
            <a:ext cx="9144000" cy="480000"/>
          </a:xfrm>
          <a:prstGeom prst="rect">
            <a:avLst/>
          </a:prstGeom>
          <a:solidFill>
            <a:schemeClr val="accent6">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3" name="Content Placeholder 2"/>
          <p:cNvSpPr>
            <a:spLocks noGrp="1"/>
          </p:cNvSpPr>
          <p:nvPr>
            <p:ph idx="1"/>
          </p:nvPr>
        </p:nvSpPr>
        <p:spPr>
          <a:xfrm>
            <a:off x="457200" y="1068105"/>
            <a:ext cx="8229600" cy="565337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8" name="Slide Number Placeholder 7"/>
          <p:cNvSpPr>
            <a:spLocks noGrp="1"/>
          </p:cNvSpPr>
          <p:nvPr>
            <p:ph type="sldNum" sz="quarter" idx="10"/>
          </p:nvPr>
        </p:nvSpPr>
        <p:spPr>
          <a:xfrm>
            <a:off x="8069281" y="6492876"/>
            <a:ext cx="1074721" cy="365125"/>
          </a:xfrm>
        </p:spPr>
        <p:txBody>
          <a:bodyPr/>
          <a:lstStyle/>
          <a:p>
            <a:fld id="{C896265C-861C-3442-8EF5-8DF0EA85E3C1}" type="slidenum">
              <a:rPr lang="en-GB" smtClean="0"/>
            </a:fld>
            <a:endParaRPr lang="en-GB"/>
          </a:p>
        </p:txBody>
      </p:sp>
      <p:sp>
        <p:nvSpPr>
          <p:cNvPr id="13" name="Text Placeholder 12"/>
          <p:cNvSpPr>
            <a:spLocks noGrp="1"/>
          </p:cNvSpPr>
          <p:nvPr>
            <p:ph type="body" sz="quarter" idx="11"/>
          </p:nvPr>
        </p:nvSpPr>
        <p:spPr>
          <a:xfrm>
            <a:off x="417510" y="-22665"/>
            <a:ext cx="8229600" cy="409575"/>
          </a:xfrm>
        </p:spPr>
        <p:txBody>
          <a:bodyPr>
            <a:noAutofit/>
          </a:bodyPr>
          <a:lstStyle>
            <a:lvl1pPr marL="0" indent="0">
              <a:buNone/>
              <a:defRPr sz="2000" b="0" cap="none" spc="0">
                <a:ln>
                  <a:noFill/>
                </a:ln>
                <a:solidFill>
                  <a:srgbClr val="FFFFFF"/>
                </a:solidFill>
                <a:effectLst/>
              </a:defRPr>
            </a:lvl1pPr>
          </a:lstStyle>
          <a:p>
            <a:pPr lvl="0"/>
            <a:r>
              <a:rPr lang="en-US" dirty="0"/>
              <a:t>Click to edit Master text styles</a:t>
            </a:r>
            <a:endParaRPr lang="en-US" dirty="0"/>
          </a:p>
        </p:txBody>
      </p:sp>
      <p:sp>
        <p:nvSpPr>
          <p:cNvPr id="18" name="TextBox 17"/>
          <p:cNvSpPr txBox="1"/>
          <p:nvPr userDrawn="1"/>
        </p:nvSpPr>
        <p:spPr>
          <a:xfrm>
            <a:off x="670822" y="631744"/>
            <a:ext cx="309880" cy="368300"/>
          </a:xfrm>
          <a:prstGeom prst="rect">
            <a:avLst/>
          </a:prstGeom>
          <a:noFill/>
        </p:spPr>
        <p:txBody>
          <a:bodyPr wrap="none" rtlCol="0">
            <a:spAutoFit/>
          </a:bodyPr>
          <a:lstStyle/>
          <a:p>
            <a:endParaRPr lang="en-GB" sz="1800"/>
          </a:p>
        </p:txBody>
      </p:sp>
      <p:sp>
        <p:nvSpPr>
          <p:cNvPr id="20" name="Text Placeholder 19"/>
          <p:cNvSpPr>
            <a:spLocks noGrp="1"/>
          </p:cNvSpPr>
          <p:nvPr>
            <p:ph type="body" sz="quarter" idx="12" hasCustomPrompt="1"/>
          </p:nvPr>
        </p:nvSpPr>
        <p:spPr>
          <a:xfrm>
            <a:off x="417513" y="462605"/>
            <a:ext cx="5021262" cy="312411"/>
          </a:xfrm>
        </p:spPr>
        <p:txBody>
          <a:bodyPr>
            <a:noAutofit/>
          </a:bodyPr>
          <a:lstStyle>
            <a:lvl1pPr marL="0" indent="0">
              <a:buNone/>
              <a:defRPr sz="2000" b="0" cap="none" spc="0">
                <a:ln>
                  <a:noFill/>
                </a:ln>
                <a:solidFill>
                  <a:schemeClr val="accent6">
                    <a:lumMod val="50000"/>
                  </a:schemeClr>
                </a:solidFill>
                <a:effectLst/>
              </a:defRPr>
            </a:lvl1pPr>
          </a:lstStyle>
          <a:p>
            <a:pPr lvl="0"/>
            <a:r>
              <a:rPr lang="en-US" dirty="0"/>
              <a:t>Click to edit Master text y</a:t>
            </a:r>
            <a:endParaRPr lang="en-GB" dirty="0"/>
          </a:p>
        </p:txBody>
      </p:sp>
      <p:sp>
        <p:nvSpPr>
          <p:cNvPr id="7" name="Rectangle 6"/>
          <p:cNvSpPr/>
          <p:nvPr userDrawn="1"/>
        </p:nvSpPr>
        <p:spPr>
          <a:xfrm>
            <a:off x="-72873" y="6676755"/>
            <a:ext cx="1317625" cy="182245"/>
          </a:xfrm>
          <a:prstGeom prst="rect">
            <a:avLst/>
          </a:prstGeom>
        </p:spPr>
        <p:txBody>
          <a:bodyPr wrap="none" lIns="91423" tIns="45711" rIns="91423" bIns="45711">
            <a:spAutoFit/>
          </a:bodyPr>
          <a:lstStyle/>
          <a:p>
            <a:pPr algn="ctr"/>
            <a:r>
              <a:rPr lang="en-US" sz="600"/>
              <a:t>Copyright © 2018 Henry Exham</a:t>
            </a:r>
            <a:endParaRPr lang="en-US" sz="600"/>
          </a:p>
        </p:txBody>
      </p:sp>
      <p:pic>
        <p:nvPicPr>
          <p:cNvPr id="12" name="Picture 11" descr="Screen Shot 2015-06-03 at 07.41.31.png"/>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9943" b="100000" l="9820" r="89980">
                        <a14:foregroundMark x1="47896" y1="67045" x2="47896" y2="67045"/>
                        <a14:foregroundMark x1="29459" y1="72443" x2="21242" y2="75426"/>
                        <a14:foregroundMark x1="21042" y1="75710" x2="15230" y2="88068"/>
                        <a14:foregroundMark x1="15230" y1="88352" x2="13226" y2="99858"/>
                        <a14:foregroundMark x1="66934" y1="72869" x2="73948" y2="75710"/>
                        <a14:foregroundMark x1="74349" y1="75852" x2="84770" y2="91761"/>
                        <a14:foregroundMark x1="87976" y1="97727" x2="86974" y2="99858"/>
                        <a14:foregroundMark x1="29659" y1="73153" x2="37876" y2="81392"/>
                        <a14:foregroundMark x1="37475" y1="81250" x2="36072" y2="83807"/>
                        <a14:foregroundMark x1="35872" y1="84233" x2="48697" y2="89205"/>
                        <a14:foregroundMark x1="35872" y1="87784" x2="35872" y2="87784"/>
                        <a14:foregroundMark x1="35872" y1="87784" x2="35872" y2="87784"/>
                        <a14:foregroundMark x1="66533" y1="73722" x2="60521" y2="78125"/>
                        <a14:foregroundMark x1="60120" y1="78409" x2="52505" y2="80398"/>
                        <a14:foregroundMark x1="43287" y1="80540" x2="33868" y2="77273"/>
                        <a14:foregroundMark x1="66934" y1="74006" x2="61723" y2="77131"/>
                        <a14:foregroundMark x1="64128" y1="76278" x2="60321" y2="81534"/>
                        <a14:foregroundMark x1="60321" y1="81534" x2="61723" y2="84375"/>
                        <a14:foregroundMark x1="58317" y1="89489" x2="58317" y2="89489"/>
                        <a14:foregroundMark x1="58317" y1="89489" x2="58317" y2="89489"/>
                        <a14:foregroundMark x1="58317" y1="89489" x2="58317" y2="89489"/>
                        <a14:foregroundMark x1="62525" y1="90625" x2="62525" y2="90625"/>
                        <a14:foregroundMark x1="62525" y1="90625" x2="62525" y2="90625"/>
                        <a14:foregroundMark x1="62525" y1="90625" x2="62525" y2="90625"/>
                        <a14:foregroundMark x1="62525" y1="90625" x2="62525" y2="90625"/>
                        <a14:foregroundMark x1="58517" y1="92756" x2="58517" y2="92756"/>
                        <a14:foregroundMark x1="58517" y1="92756" x2="58517" y2="92756"/>
                        <a14:foregroundMark x1="58517" y1="92756" x2="58517" y2="92756"/>
                        <a14:foregroundMark x1="63727" y1="93040" x2="63727" y2="93040"/>
                        <a14:foregroundMark x1="70341" y1="95028" x2="70341" y2="95028"/>
                        <a14:foregroundMark x1="70341" y1="95028" x2="70341" y2="95028"/>
                        <a14:foregroundMark x1="63126" y1="97017" x2="63126" y2="97017"/>
                        <a14:foregroundMark x1="63126" y1="97017" x2="63126" y2="97017"/>
                        <a14:foregroundMark x1="75952" y1="97727" x2="75952" y2="97727"/>
                        <a14:foregroundMark x1="84770" y1="91903" x2="87976" y2="97727"/>
                        <a14:foregroundMark x1="67335" y1="74148" x2="72946" y2="76420"/>
                        <a14:foregroundMark x1="73146" y1="76989" x2="82164" y2="90341"/>
                        <a14:foregroundMark x1="82365" y1="90909" x2="86373" y2="98153"/>
                        <a14:foregroundMark x1="62124" y1="84091" x2="68136" y2="84943"/>
                        <a14:foregroundMark x1="61122" y1="84375" x2="48096" y2="90057"/>
                        <a14:foregroundMark x1="29259" y1="73580" x2="21844" y2="76420"/>
                        <a14:foregroundMark x1="22044" y1="76705" x2="13828" y2="98011"/>
                        <a14:foregroundMark x1="16232" y1="93040" x2="14830" y2="99858"/>
                        <a14:foregroundMark x1="47295" y1="75568" x2="47295" y2="75568"/>
                        <a14:foregroundMark x1="29659" y1="88068" x2="36473" y2="96023"/>
                        <a14:foregroundMark x1="68136" y1="87074" x2="57515" y2="97585"/>
                        <a14:foregroundMark x1="49900" y1="95597" x2="49900" y2="98438"/>
                        <a14:backgroundMark x1="61723" y1="83949" x2="47495" y2="89773"/>
                      </a14:backgroundRemoval>
                    </a14:imgEffect>
                  </a14:imgLayer>
                </a14:imgProps>
              </a:ext>
            </a:extLst>
          </a:blip>
          <a:stretch>
            <a:fillRect/>
          </a:stretch>
        </p:blipFill>
        <p:spPr>
          <a:xfrm>
            <a:off x="8379324" y="0"/>
            <a:ext cx="533572" cy="960000"/>
          </a:xfrm>
          <a:prstGeom prst="rect">
            <a:avLst/>
          </a:prstGeom>
        </p:spPr>
      </p:pic>
      <p:cxnSp>
        <p:nvCxnSpPr>
          <p:cNvPr id="14" name="Straight Connector 13"/>
          <p:cNvCxnSpPr/>
          <p:nvPr userDrawn="1"/>
        </p:nvCxnSpPr>
        <p:spPr>
          <a:xfrm flipH="1">
            <a:off x="8641369" y="799425"/>
            <a:ext cx="72000" cy="52307"/>
          </a:xfrm>
          <a:prstGeom prst="line">
            <a:avLst/>
          </a:prstGeom>
          <a:ln w="3175" cmpd="sng"/>
        </p:spPr>
        <p:style>
          <a:lnRef idx="2">
            <a:schemeClr val="dk1"/>
          </a:lnRef>
          <a:fillRef idx="0">
            <a:schemeClr val="dk1"/>
          </a:fillRef>
          <a:effectRef idx="1">
            <a:schemeClr val="dk1"/>
          </a:effectRef>
          <a:fontRef idx="minor">
            <a:schemeClr val="tx1"/>
          </a:fontRef>
        </p:style>
      </p:cxnSp>
      <p:sp>
        <p:nvSpPr>
          <p:cNvPr id="2" name="TextBox 1"/>
          <p:cNvSpPr txBox="1"/>
          <p:nvPr userDrawn="1"/>
        </p:nvSpPr>
        <p:spPr>
          <a:xfrm>
            <a:off x="8803878" y="17191"/>
            <a:ext cx="398145" cy="2708433"/>
          </a:xfrm>
          <a:prstGeom prst="rect">
            <a:avLst/>
          </a:prstGeom>
          <a:noFill/>
        </p:spPr>
        <p:txBody>
          <a:bodyPr vert="vert" wrap="square" rtlCol="0">
            <a:spAutoFit/>
          </a:bodyPr>
          <a:lstStyle/>
          <a:p>
            <a:r>
              <a:rPr lang="en-US" sz="1400" b="1" i="1">
                <a:solidFill>
                  <a:schemeClr val="accent3">
                    <a:lumMod val="50000"/>
                  </a:schemeClr>
                </a:solidFill>
              </a:rPr>
              <a:t>PAPER 2</a:t>
            </a:r>
            <a:endParaRPr lang="en-US" sz="1400" b="1" i="1">
              <a:solidFill>
                <a:schemeClr val="accent3">
                  <a:lumMod val="50000"/>
                </a:schemeClr>
              </a:solidFill>
            </a:endParaRPr>
          </a:p>
        </p:txBody>
      </p:sp>
      <p:sp>
        <p:nvSpPr>
          <p:cNvPr id="15" name="TextBox 14"/>
          <p:cNvSpPr txBox="1"/>
          <p:nvPr userDrawn="1"/>
        </p:nvSpPr>
        <p:spPr>
          <a:xfrm rot="10800000">
            <a:off x="-60011" y="-1774217"/>
            <a:ext cx="398145" cy="2708433"/>
          </a:xfrm>
          <a:prstGeom prst="rect">
            <a:avLst/>
          </a:prstGeom>
          <a:noFill/>
        </p:spPr>
        <p:txBody>
          <a:bodyPr vert="vert" wrap="square" rtlCol="0">
            <a:spAutoFit/>
          </a:bodyPr>
          <a:lstStyle/>
          <a:p>
            <a:r>
              <a:rPr lang="en-US" sz="1400" b="1" i="1">
                <a:solidFill>
                  <a:schemeClr val="accent3">
                    <a:lumMod val="50000"/>
                  </a:schemeClr>
                </a:solidFill>
              </a:rPr>
              <a:t>PAPER 2</a:t>
            </a:r>
            <a:endParaRPr lang="en-US" sz="1400" b="1" i="1">
              <a:solidFill>
                <a:schemeClr val="accent3">
                  <a:lumMod val="50000"/>
                </a:scheme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7.png"/><Relationship Id="rId16" Type="http://schemas.openxmlformats.org/officeDocument/2006/relationships/image" Target="../media/image6.png"/><Relationship Id="rId15" Type="http://schemas.openxmlformats.org/officeDocument/2006/relationships/image" Target="../media/image5.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9" Type="http://schemas.openxmlformats.org/officeDocument/2006/relationships/theme" Target="../theme/theme2.xml"/><Relationship Id="rId18" Type="http://schemas.openxmlformats.org/officeDocument/2006/relationships/slide" Target="../slides/slide41.xml"/><Relationship Id="rId17" Type="http://schemas.openxmlformats.org/officeDocument/2006/relationships/slide" Target="../slides/slide33.xml"/><Relationship Id="rId16" Type="http://schemas.openxmlformats.org/officeDocument/2006/relationships/slide" Target="../slides/slide23.xml"/><Relationship Id="rId15" Type="http://schemas.openxmlformats.org/officeDocument/2006/relationships/image" Target="../media/image6.png"/><Relationship Id="rId14" Type="http://schemas.openxmlformats.org/officeDocument/2006/relationships/image" Target="../media/image2.png"/><Relationship Id="rId13" Type="http://schemas.openxmlformats.org/officeDocument/2006/relationships/image" Target="../media/image8.png"/><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9" Type="http://schemas.openxmlformats.org/officeDocument/2006/relationships/theme" Target="../theme/theme3.xml"/><Relationship Id="rId18" Type="http://schemas.openxmlformats.org/officeDocument/2006/relationships/slide" Target="../slides/slide41.xml"/><Relationship Id="rId17" Type="http://schemas.openxmlformats.org/officeDocument/2006/relationships/slide" Target="../slides/slide33.xml"/><Relationship Id="rId16" Type="http://schemas.openxmlformats.org/officeDocument/2006/relationships/slide" Target="../slides/slide2.xml"/><Relationship Id="rId15" Type="http://schemas.openxmlformats.org/officeDocument/2006/relationships/image" Target="../media/image6.png"/><Relationship Id="rId14" Type="http://schemas.openxmlformats.org/officeDocument/2006/relationships/image" Target="../media/image2.png"/><Relationship Id="rId13" Type="http://schemas.openxmlformats.org/officeDocument/2006/relationships/image" Target="../media/image9.png"/><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7.xml"/><Relationship Id="rId8" Type="http://schemas.openxmlformats.org/officeDocument/2006/relationships/slideLayout" Target="../slideLayouts/slideLayout46.xml"/><Relationship Id="rId7" Type="http://schemas.openxmlformats.org/officeDocument/2006/relationships/slideLayout" Target="../slideLayouts/slideLayout45.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 Id="rId3" Type="http://schemas.openxmlformats.org/officeDocument/2006/relationships/slideLayout" Target="../slideLayouts/slideLayout41.xml"/><Relationship Id="rId2" Type="http://schemas.openxmlformats.org/officeDocument/2006/relationships/slideLayout" Target="../slideLayouts/slideLayout40.xml"/><Relationship Id="rId19" Type="http://schemas.openxmlformats.org/officeDocument/2006/relationships/theme" Target="../theme/theme4.xml"/><Relationship Id="rId18" Type="http://schemas.openxmlformats.org/officeDocument/2006/relationships/slide" Target="../slides/slide41.xml"/><Relationship Id="rId17" Type="http://schemas.openxmlformats.org/officeDocument/2006/relationships/slide" Target="../slides/slide23.xml"/><Relationship Id="rId16" Type="http://schemas.openxmlformats.org/officeDocument/2006/relationships/slide" Target="../slides/slide2.xml"/><Relationship Id="rId15" Type="http://schemas.openxmlformats.org/officeDocument/2006/relationships/image" Target="../media/image6.png"/><Relationship Id="rId14" Type="http://schemas.openxmlformats.org/officeDocument/2006/relationships/image" Target="../media/image2.png"/><Relationship Id="rId13" Type="http://schemas.openxmlformats.org/officeDocument/2006/relationships/image" Target="../media/image10.png"/><Relationship Id="rId12" Type="http://schemas.openxmlformats.org/officeDocument/2006/relationships/slideLayout" Target="../slideLayouts/slideLayout50.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9" Type="http://schemas.openxmlformats.org/officeDocument/2006/relationships/theme" Target="../theme/theme5.xml"/><Relationship Id="rId18" Type="http://schemas.openxmlformats.org/officeDocument/2006/relationships/slide" Target="../slides/slide33.xml"/><Relationship Id="rId17" Type="http://schemas.openxmlformats.org/officeDocument/2006/relationships/slide" Target="../slides/slide23.xml"/><Relationship Id="rId16" Type="http://schemas.openxmlformats.org/officeDocument/2006/relationships/slide" Target="../slides/slide2.xml"/><Relationship Id="rId15" Type="http://schemas.openxmlformats.org/officeDocument/2006/relationships/image" Target="../media/image6.png"/><Relationship Id="rId14" Type="http://schemas.openxmlformats.org/officeDocument/2006/relationships/image" Target="../media/image2.png"/><Relationship Id="rId13" Type="http://schemas.openxmlformats.org/officeDocument/2006/relationships/image" Target="../media/image11.png"/><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1.xml"/><Relationship Id="rId8" Type="http://schemas.openxmlformats.org/officeDocument/2006/relationships/slideLayout" Target="../slideLayouts/slideLayout70.xml"/><Relationship Id="rId7" Type="http://schemas.openxmlformats.org/officeDocument/2006/relationships/slideLayout" Target="../slideLayouts/slideLayout69.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3" Type="http://schemas.openxmlformats.org/officeDocument/2006/relationships/slideLayout" Target="../slideLayouts/slideLayout65.xml"/><Relationship Id="rId2" Type="http://schemas.openxmlformats.org/officeDocument/2006/relationships/slideLayout" Target="../slideLayouts/slideLayout64.xml"/><Relationship Id="rId15" Type="http://schemas.openxmlformats.org/officeDocument/2006/relationships/theme" Target="../theme/theme6.xml"/><Relationship Id="rId14" Type="http://schemas.openxmlformats.org/officeDocument/2006/relationships/image" Target="../media/image6.png"/><Relationship Id="rId13" Type="http://schemas.openxmlformats.org/officeDocument/2006/relationships/image" Target="../media/image5.png"/><Relationship Id="rId12" Type="http://schemas.openxmlformats.org/officeDocument/2006/relationships/slideLayout" Target="../slideLayouts/slideLayout74.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3.xml"/><Relationship Id="rId8" Type="http://schemas.openxmlformats.org/officeDocument/2006/relationships/slideLayout" Target="../slideLayouts/slideLayout82.xml"/><Relationship Id="rId7" Type="http://schemas.openxmlformats.org/officeDocument/2006/relationships/slideLayout" Target="../slideLayouts/slideLayout81.xml"/><Relationship Id="rId6" Type="http://schemas.openxmlformats.org/officeDocument/2006/relationships/slideLayout" Target="../slideLayouts/slideLayout80.xml"/><Relationship Id="rId5" Type="http://schemas.openxmlformats.org/officeDocument/2006/relationships/slideLayout" Target="../slideLayouts/slideLayout79.xml"/><Relationship Id="rId4" Type="http://schemas.openxmlformats.org/officeDocument/2006/relationships/slideLayout" Target="../slideLayouts/slideLayout78.xml"/><Relationship Id="rId3" Type="http://schemas.openxmlformats.org/officeDocument/2006/relationships/slideLayout" Target="../slideLayouts/slideLayout77.xml"/><Relationship Id="rId2" Type="http://schemas.openxmlformats.org/officeDocument/2006/relationships/slideLayout" Target="../slideLayouts/slideLayout76.xml"/><Relationship Id="rId14" Type="http://schemas.openxmlformats.org/officeDocument/2006/relationships/theme" Target="../theme/theme7.xml"/><Relationship Id="rId13" Type="http://schemas.openxmlformats.org/officeDocument/2006/relationships/slideLayout" Target="../slideLayouts/slideLayout87.xml"/><Relationship Id="rId12" Type="http://schemas.openxmlformats.org/officeDocument/2006/relationships/slideLayout" Target="../slideLayouts/slideLayout86.xml"/><Relationship Id="rId11" Type="http://schemas.openxmlformats.org/officeDocument/2006/relationships/slideLayout" Target="../slideLayouts/slideLayout85.xml"/><Relationship Id="rId10" Type="http://schemas.openxmlformats.org/officeDocument/2006/relationships/slideLayout" Target="../slideLayouts/slideLayout84.xml"/><Relationship Id="rId1"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85" name="图片 1084" descr="slide bground"/>
          <p:cNvPicPr>
            <a:picLocks noChangeAspect="1"/>
          </p:cNvPicPr>
          <p:nvPr userDrawn="1"/>
        </p:nvPicPr>
        <p:blipFill>
          <a:blip r:embed="rId15"/>
          <a:stretch>
            <a:fillRect/>
          </a:stretch>
        </p:blipFill>
        <p:spPr>
          <a:xfrm>
            <a:off x="0" y="0"/>
            <a:ext cx="9140825" cy="6854825"/>
          </a:xfrm>
          <a:prstGeom prst="rect">
            <a:avLst/>
          </a:prstGeom>
          <a:noFill/>
          <a:ln w="9525">
            <a:noFill/>
          </a:ln>
        </p:spPr>
      </p:pic>
      <p:sp>
        <p:nvSpPr>
          <p:cNvPr id="1072" name="文本框 1071"/>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b="0" dirty="0">
                <a:solidFill>
                  <a:srgbClr val="5B0091"/>
                </a:solidFill>
                <a:cs typeface="Arial" panose="020B0604020202020204" pitchFamily="34" charset="0"/>
              </a:rPr>
            </a:fld>
            <a:r>
              <a:rPr lang="en-GB" altLang="zh-CN" sz="1000" b="0">
                <a:solidFill>
                  <a:srgbClr val="5B0091"/>
                </a:solidFill>
                <a:cs typeface="Arial" panose="020B0604020202020204" pitchFamily="34" charset="0"/>
              </a:rPr>
              <a:t> of 28</a:t>
            </a:r>
            <a:endParaRPr lang="en-GB" altLang="zh-CN" sz="1000" b="0">
              <a:solidFill>
                <a:srgbClr val="5B0091"/>
              </a:solidFill>
              <a:ea typeface="Arial" panose="020B0604020202020204" pitchFamily="34" charset="0"/>
            </a:endParaRPr>
          </a:p>
        </p:txBody>
      </p:sp>
      <p:sp>
        <p:nvSpPr>
          <p:cNvPr id="1073" name="文本框 1072"/>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b="0">
                <a:solidFill>
                  <a:srgbClr val="5B0091"/>
                </a:solidFill>
                <a:cs typeface="Arial" panose="020B0604020202020204" pitchFamily="34" charset="0"/>
              </a:rPr>
              <a:t>© Boardworks Ltd 2008</a:t>
            </a:r>
            <a:endParaRPr lang="en-GB" altLang="zh-CN" sz="1000" b="0">
              <a:solidFill>
                <a:srgbClr val="5B0091"/>
              </a:solidFill>
              <a:ea typeface="Arial" panose="020B0604020202020204" pitchFamily="34" charset="0"/>
            </a:endParaRPr>
          </a:p>
        </p:txBody>
      </p:sp>
      <p:pic>
        <p:nvPicPr>
          <p:cNvPr id="1074" name="图片 1073" descr="back_arrow_trans">
            <a:hlinkClick r:id="" action="ppaction://hlinkshowjump?jump=previousslide"/>
          </p:cNvPr>
          <p:cNvPicPr>
            <a:picLocks noChangeAspect="1"/>
          </p:cNvPicPr>
          <p:nvPr userDrawn="1"/>
        </p:nvPicPr>
        <p:blipFill>
          <a:blip r:embed="rId16"/>
          <a:stretch>
            <a:fillRect/>
          </a:stretch>
        </p:blipFill>
        <p:spPr>
          <a:xfrm>
            <a:off x="107950" y="6167438"/>
            <a:ext cx="630238" cy="574675"/>
          </a:xfrm>
          <a:prstGeom prst="rect">
            <a:avLst/>
          </a:prstGeom>
          <a:noFill/>
          <a:ln w="9525">
            <a:noFill/>
          </a:ln>
        </p:spPr>
      </p:pic>
      <p:sp>
        <p:nvSpPr>
          <p:cNvPr id="1077" name="标题 1076"/>
          <p:cNvSpPr>
            <a:spLocks noGrp="1"/>
          </p:cNvSpPr>
          <p:nvPr>
            <p:ph type="title"/>
          </p:nvPr>
        </p:nvSpPr>
        <p:spPr>
          <a:xfrm>
            <a:off x="222250" y="53975"/>
            <a:ext cx="7240588" cy="549275"/>
          </a:xfrm>
          <a:prstGeom prst="rect">
            <a:avLst/>
          </a:prstGeom>
          <a:noFill/>
          <a:ln w="9525">
            <a:noFill/>
          </a:ln>
        </p:spPr>
        <p:txBody>
          <a:bodyPr anchor="ctr" anchorCtr="0"/>
          <a:p>
            <a:pPr lvl="0"/>
            <a:r>
              <a:rPr lang="en-GB" altLang="zh-CN" dirty="0"/>
              <a:t>Click to edit Master title style</a:t>
            </a:r>
            <a:endParaRPr lang="en-GB" altLang="zh-CN" dirty="0"/>
          </a:p>
        </p:txBody>
      </p:sp>
      <p:pic>
        <p:nvPicPr>
          <p:cNvPr id="1084" name="图片 1083" descr="forward_arrow_grey">
            <a:hlinkClick r:id="" action="ppaction://hlinkshowjump?jump=nextslide"/>
          </p:cNvPr>
          <p:cNvPicPr>
            <a:picLocks noChangeAspect="1"/>
          </p:cNvPicPr>
          <p:nvPr userDrawn="1"/>
        </p:nvPicPr>
        <p:blipFill>
          <a:blip r:embed="rId17"/>
          <a:stretch>
            <a:fillRect/>
          </a:stretch>
        </p:blipFill>
        <p:spPr>
          <a:xfrm>
            <a:off x="8447088" y="6167438"/>
            <a:ext cx="630237" cy="5746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p:txStyles>
    <p:title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921612" name="图片 921611" descr="contents_slide_gas_exchange1"/>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921607" name="文本框 921606"/>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b="0" dirty="0">
                <a:solidFill>
                  <a:srgbClr val="5B0091"/>
                </a:solidFill>
                <a:cs typeface="Arial" panose="020B0604020202020204" pitchFamily="34" charset="0"/>
              </a:rPr>
            </a:fld>
            <a:r>
              <a:rPr lang="en-GB" altLang="zh-CN" sz="1000" b="0">
                <a:solidFill>
                  <a:srgbClr val="5B0091"/>
                </a:solidFill>
                <a:cs typeface="Arial" panose="020B0604020202020204" pitchFamily="34" charset="0"/>
              </a:rPr>
              <a:t> of 28</a:t>
            </a:r>
            <a:endParaRPr lang="en-GB" altLang="zh-CN" sz="1000" b="0">
              <a:solidFill>
                <a:srgbClr val="5B0091"/>
              </a:solidFill>
              <a:ea typeface="Arial" panose="020B0604020202020204" pitchFamily="34" charset="0"/>
            </a:endParaRPr>
          </a:p>
        </p:txBody>
      </p:sp>
      <p:sp>
        <p:nvSpPr>
          <p:cNvPr id="921608" name="文本框 921607"/>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b="0">
                <a:solidFill>
                  <a:srgbClr val="5B0091"/>
                </a:solidFill>
                <a:cs typeface="Arial" panose="020B0604020202020204" pitchFamily="34" charset="0"/>
              </a:rPr>
              <a:t>© Boardworks Ltd 2008</a:t>
            </a:r>
            <a:endParaRPr lang="en-GB" altLang="zh-CN" sz="1000" b="0">
              <a:solidFill>
                <a:srgbClr val="5B0091"/>
              </a:solidFill>
              <a:ea typeface="Arial" panose="020B0604020202020204" pitchFamily="34" charset="0"/>
            </a:endParaRPr>
          </a:p>
        </p:txBody>
      </p:sp>
      <p:pic>
        <p:nvPicPr>
          <p:cNvPr id="921609" name="图片 921608" descr="forward_arrow_colour">
            <a:hlinkClick r:id="" action="ppaction://hlinkshowjump?jump=nextslide"/>
          </p:cNvPr>
          <p:cNvPicPr>
            <a:picLocks noChangeAspect="1"/>
          </p:cNvPicPr>
          <p:nvPr userDrawn="1"/>
        </p:nvPicPr>
        <p:blipFill>
          <a:blip r:embed="rId14"/>
          <a:stretch>
            <a:fillRect/>
          </a:stretch>
        </p:blipFill>
        <p:spPr>
          <a:xfrm>
            <a:off x="8447088" y="6167438"/>
            <a:ext cx="630237" cy="574675"/>
          </a:xfrm>
          <a:prstGeom prst="rect">
            <a:avLst/>
          </a:prstGeom>
          <a:noFill/>
          <a:ln w="9525">
            <a:noFill/>
          </a:ln>
        </p:spPr>
      </p:pic>
      <p:pic>
        <p:nvPicPr>
          <p:cNvPr id="921610" name="图片 921609" descr="back_arrow_trans">
            <a:hlinkClick r:id="" action="ppaction://hlinkshowjump?jump=previousslide"/>
          </p:cNvPr>
          <p:cNvPicPr>
            <a:picLocks noChangeAspect="1"/>
          </p:cNvPicPr>
          <p:nvPr userDrawn="1"/>
        </p:nvPicPr>
        <p:blipFill>
          <a:blip r:embed="rId15"/>
          <a:stretch>
            <a:fillRect/>
          </a:stretch>
        </p:blipFill>
        <p:spPr>
          <a:xfrm>
            <a:off x="107950" y="6167438"/>
            <a:ext cx="630238" cy="574675"/>
          </a:xfrm>
          <a:prstGeom prst="rect">
            <a:avLst/>
          </a:prstGeom>
          <a:noFill/>
          <a:ln w="9525">
            <a:noFill/>
          </a:ln>
        </p:spPr>
      </p:pic>
      <p:sp>
        <p:nvSpPr>
          <p:cNvPr id="921615" name="矩形 921614">
            <a:hlinkClick r:id="rId16" action="ppaction://hlinksldjump"/>
          </p:cNvPr>
          <p:cNvSpPr/>
          <p:nvPr userDrawn="1"/>
        </p:nvSpPr>
        <p:spPr>
          <a:xfrm>
            <a:off x="3390900" y="3416300"/>
            <a:ext cx="2336800" cy="495300"/>
          </a:xfrm>
          <a:prstGeom prst="rect">
            <a:avLst/>
          </a:prstGeom>
          <a:noFill/>
          <a:ln w="38100">
            <a:noFill/>
          </a:ln>
        </p:spPr>
        <p:txBody>
          <a:bodyPr/>
          <a:p>
            <a:endParaRPr lang="zh-CN" altLang="en-US"/>
          </a:p>
        </p:txBody>
      </p:sp>
      <p:sp>
        <p:nvSpPr>
          <p:cNvPr id="921616" name="矩形 921615">
            <a:hlinkClick r:id="rId17" action="ppaction://hlinksldjump"/>
          </p:cNvPr>
          <p:cNvSpPr/>
          <p:nvPr userDrawn="1"/>
        </p:nvSpPr>
        <p:spPr>
          <a:xfrm>
            <a:off x="2844800" y="4559300"/>
            <a:ext cx="3454400" cy="469900"/>
          </a:xfrm>
          <a:prstGeom prst="rect">
            <a:avLst/>
          </a:prstGeom>
          <a:noFill/>
          <a:ln w="38100">
            <a:noFill/>
          </a:ln>
        </p:spPr>
        <p:txBody>
          <a:bodyPr/>
          <a:p>
            <a:endParaRPr lang="zh-CN" altLang="en-US"/>
          </a:p>
        </p:txBody>
      </p:sp>
      <p:sp>
        <p:nvSpPr>
          <p:cNvPr id="921617" name="矩形 921616">
            <a:hlinkClick r:id="rId18" action="ppaction://hlinksldjump"/>
          </p:cNvPr>
          <p:cNvSpPr/>
          <p:nvPr userDrawn="1"/>
        </p:nvSpPr>
        <p:spPr>
          <a:xfrm>
            <a:off x="2705100" y="5689600"/>
            <a:ext cx="3695700" cy="482600"/>
          </a:xfrm>
          <a:prstGeom prst="rect">
            <a:avLst/>
          </a:prstGeom>
          <a:noFill/>
          <a:ln w="38100">
            <a:noFill/>
          </a:ln>
        </p:spPr>
        <p:txBody>
          <a:bodyPr/>
          <a:p>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sldNum="0" hdr="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922630" name="图片 922629" descr="contents_slide_gas_exchange2"/>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922626" name="文本框 922625"/>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b="0" dirty="0">
                <a:solidFill>
                  <a:srgbClr val="5B0091"/>
                </a:solidFill>
                <a:cs typeface="Arial" panose="020B0604020202020204" pitchFamily="34" charset="0"/>
              </a:rPr>
            </a:fld>
            <a:r>
              <a:rPr lang="en-GB" altLang="zh-CN" sz="1000" b="0">
                <a:solidFill>
                  <a:srgbClr val="5B0091"/>
                </a:solidFill>
                <a:cs typeface="Arial" panose="020B0604020202020204" pitchFamily="34" charset="0"/>
              </a:rPr>
              <a:t> of 28</a:t>
            </a:r>
            <a:endParaRPr lang="en-GB" altLang="zh-CN" sz="1000" b="0">
              <a:solidFill>
                <a:srgbClr val="5B0091"/>
              </a:solidFill>
              <a:ea typeface="Arial" panose="020B0604020202020204" pitchFamily="34" charset="0"/>
            </a:endParaRPr>
          </a:p>
        </p:txBody>
      </p:sp>
      <p:sp>
        <p:nvSpPr>
          <p:cNvPr id="922627" name="文本框 922626"/>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b="0">
                <a:solidFill>
                  <a:srgbClr val="5B0091"/>
                </a:solidFill>
                <a:cs typeface="Arial" panose="020B0604020202020204" pitchFamily="34" charset="0"/>
              </a:rPr>
              <a:t>© Boardworks Ltd 2008</a:t>
            </a:r>
            <a:endParaRPr lang="en-GB" altLang="zh-CN" sz="1000" b="0">
              <a:solidFill>
                <a:srgbClr val="5B0091"/>
              </a:solidFill>
              <a:ea typeface="Arial" panose="020B0604020202020204" pitchFamily="34" charset="0"/>
            </a:endParaRPr>
          </a:p>
        </p:txBody>
      </p:sp>
      <p:pic>
        <p:nvPicPr>
          <p:cNvPr id="922628" name="图片 922627" descr="forward_arrow_colour">
            <a:hlinkClick r:id="" action="ppaction://hlinkshowjump?jump=nextslide"/>
          </p:cNvPr>
          <p:cNvPicPr>
            <a:picLocks noChangeAspect="1"/>
          </p:cNvPicPr>
          <p:nvPr userDrawn="1"/>
        </p:nvPicPr>
        <p:blipFill>
          <a:blip r:embed="rId14"/>
          <a:stretch>
            <a:fillRect/>
          </a:stretch>
        </p:blipFill>
        <p:spPr>
          <a:xfrm>
            <a:off x="8447088" y="6167438"/>
            <a:ext cx="630237" cy="574675"/>
          </a:xfrm>
          <a:prstGeom prst="rect">
            <a:avLst/>
          </a:prstGeom>
          <a:noFill/>
          <a:ln w="9525">
            <a:noFill/>
          </a:ln>
        </p:spPr>
      </p:pic>
      <p:pic>
        <p:nvPicPr>
          <p:cNvPr id="922629" name="图片 922628" descr="back_arrow_trans">
            <a:hlinkClick r:id="" action="ppaction://hlinkshowjump?jump=previousslide"/>
          </p:cNvPr>
          <p:cNvPicPr>
            <a:picLocks noChangeAspect="1"/>
          </p:cNvPicPr>
          <p:nvPr userDrawn="1"/>
        </p:nvPicPr>
        <p:blipFill>
          <a:blip r:embed="rId15"/>
          <a:stretch>
            <a:fillRect/>
          </a:stretch>
        </p:blipFill>
        <p:spPr>
          <a:xfrm>
            <a:off x="107950" y="6167438"/>
            <a:ext cx="630238" cy="574675"/>
          </a:xfrm>
          <a:prstGeom prst="rect">
            <a:avLst/>
          </a:prstGeom>
          <a:noFill/>
          <a:ln w="9525">
            <a:noFill/>
          </a:ln>
        </p:spPr>
      </p:pic>
      <p:sp>
        <p:nvSpPr>
          <p:cNvPr id="922631" name="矩形 922630">
            <a:hlinkClick r:id="rId16" action="ppaction://hlinksldjump"/>
          </p:cNvPr>
          <p:cNvSpPr/>
          <p:nvPr userDrawn="1"/>
        </p:nvSpPr>
        <p:spPr>
          <a:xfrm>
            <a:off x="3441700" y="2298700"/>
            <a:ext cx="2222500" cy="482600"/>
          </a:xfrm>
          <a:prstGeom prst="rect">
            <a:avLst/>
          </a:prstGeom>
          <a:noFill/>
          <a:ln w="38100">
            <a:noFill/>
          </a:ln>
        </p:spPr>
        <p:txBody>
          <a:bodyPr/>
          <a:p>
            <a:endParaRPr lang="zh-CN" altLang="en-US"/>
          </a:p>
        </p:txBody>
      </p:sp>
      <p:sp>
        <p:nvSpPr>
          <p:cNvPr id="922632" name="矩形 922631">
            <a:hlinkClick r:id="rId17" action="ppaction://hlinksldjump"/>
          </p:cNvPr>
          <p:cNvSpPr/>
          <p:nvPr userDrawn="1"/>
        </p:nvSpPr>
        <p:spPr>
          <a:xfrm>
            <a:off x="2819400" y="4546600"/>
            <a:ext cx="3479800" cy="508000"/>
          </a:xfrm>
          <a:prstGeom prst="rect">
            <a:avLst/>
          </a:prstGeom>
          <a:noFill/>
          <a:ln w="38100">
            <a:noFill/>
          </a:ln>
        </p:spPr>
        <p:txBody>
          <a:bodyPr/>
          <a:p>
            <a:endParaRPr lang="zh-CN" altLang="en-US"/>
          </a:p>
        </p:txBody>
      </p:sp>
      <p:sp>
        <p:nvSpPr>
          <p:cNvPr id="922633" name="矩形 922632">
            <a:hlinkClick r:id="rId18" action="ppaction://hlinksldjump"/>
          </p:cNvPr>
          <p:cNvSpPr/>
          <p:nvPr userDrawn="1"/>
        </p:nvSpPr>
        <p:spPr>
          <a:xfrm>
            <a:off x="2717800" y="5689600"/>
            <a:ext cx="3683000" cy="495300"/>
          </a:xfrm>
          <a:prstGeom prst="rect">
            <a:avLst/>
          </a:prstGeom>
          <a:noFill/>
          <a:ln w="38100">
            <a:noFill/>
          </a:ln>
        </p:spPr>
        <p:txBody>
          <a:bodyPr/>
          <a:p>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sldNum="0" hdr="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923654" name="图片 923653" descr="contents_slide_gas_exchange3"/>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923650" name="文本框 923649"/>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b="0" dirty="0">
                <a:solidFill>
                  <a:srgbClr val="5B0091"/>
                </a:solidFill>
                <a:cs typeface="Arial" panose="020B0604020202020204" pitchFamily="34" charset="0"/>
              </a:rPr>
            </a:fld>
            <a:r>
              <a:rPr lang="en-GB" altLang="zh-CN" sz="1000" b="0">
                <a:solidFill>
                  <a:srgbClr val="5B0091"/>
                </a:solidFill>
                <a:cs typeface="Arial" panose="020B0604020202020204" pitchFamily="34" charset="0"/>
              </a:rPr>
              <a:t> of 28</a:t>
            </a:r>
            <a:endParaRPr lang="en-GB" altLang="zh-CN" sz="1000" b="0">
              <a:solidFill>
                <a:srgbClr val="5B0091"/>
              </a:solidFill>
              <a:ea typeface="Arial" panose="020B0604020202020204" pitchFamily="34" charset="0"/>
            </a:endParaRPr>
          </a:p>
        </p:txBody>
      </p:sp>
      <p:sp>
        <p:nvSpPr>
          <p:cNvPr id="923651" name="文本框 923650"/>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b="0">
                <a:solidFill>
                  <a:srgbClr val="5B0091"/>
                </a:solidFill>
                <a:cs typeface="Arial" panose="020B0604020202020204" pitchFamily="34" charset="0"/>
              </a:rPr>
              <a:t>© Boardworks Ltd 2008</a:t>
            </a:r>
            <a:endParaRPr lang="en-GB" altLang="zh-CN" sz="1000" b="0">
              <a:solidFill>
                <a:srgbClr val="5B0091"/>
              </a:solidFill>
              <a:ea typeface="Arial" panose="020B0604020202020204" pitchFamily="34" charset="0"/>
            </a:endParaRPr>
          </a:p>
        </p:txBody>
      </p:sp>
      <p:pic>
        <p:nvPicPr>
          <p:cNvPr id="923652" name="图片 923651" descr="forward_arrow_colour">
            <a:hlinkClick r:id="" action="ppaction://hlinkshowjump?jump=nextslide"/>
          </p:cNvPr>
          <p:cNvPicPr>
            <a:picLocks noChangeAspect="1"/>
          </p:cNvPicPr>
          <p:nvPr userDrawn="1"/>
        </p:nvPicPr>
        <p:blipFill>
          <a:blip r:embed="rId14"/>
          <a:stretch>
            <a:fillRect/>
          </a:stretch>
        </p:blipFill>
        <p:spPr>
          <a:xfrm>
            <a:off x="8447088" y="6167438"/>
            <a:ext cx="630237" cy="574675"/>
          </a:xfrm>
          <a:prstGeom prst="rect">
            <a:avLst/>
          </a:prstGeom>
          <a:noFill/>
          <a:ln w="9525">
            <a:noFill/>
          </a:ln>
        </p:spPr>
      </p:pic>
      <p:pic>
        <p:nvPicPr>
          <p:cNvPr id="923653" name="图片 923652" descr="back_arrow_trans">
            <a:hlinkClick r:id="" action="ppaction://hlinkshowjump?jump=previousslide"/>
          </p:cNvPr>
          <p:cNvPicPr>
            <a:picLocks noChangeAspect="1"/>
          </p:cNvPicPr>
          <p:nvPr userDrawn="1"/>
        </p:nvPicPr>
        <p:blipFill>
          <a:blip r:embed="rId15"/>
          <a:stretch>
            <a:fillRect/>
          </a:stretch>
        </p:blipFill>
        <p:spPr>
          <a:xfrm>
            <a:off x="107950" y="6167438"/>
            <a:ext cx="630238" cy="574675"/>
          </a:xfrm>
          <a:prstGeom prst="rect">
            <a:avLst/>
          </a:prstGeom>
          <a:noFill/>
          <a:ln w="9525">
            <a:noFill/>
          </a:ln>
        </p:spPr>
      </p:pic>
      <p:sp>
        <p:nvSpPr>
          <p:cNvPr id="923658" name="矩形 923657">
            <a:hlinkClick r:id="rId16" action="ppaction://hlinksldjump"/>
          </p:cNvPr>
          <p:cNvSpPr/>
          <p:nvPr userDrawn="1"/>
        </p:nvSpPr>
        <p:spPr>
          <a:xfrm>
            <a:off x="3429000" y="2286000"/>
            <a:ext cx="2260600" cy="495300"/>
          </a:xfrm>
          <a:prstGeom prst="rect">
            <a:avLst/>
          </a:prstGeom>
          <a:noFill/>
          <a:ln w="38100">
            <a:noFill/>
          </a:ln>
        </p:spPr>
        <p:txBody>
          <a:bodyPr/>
          <a:p>
            <a:endParaRPr lang="zh-CN" altLang="en-US"/>
          </a:p>
        </p:txBody>
      </p:sp>
      <p:sp>
        <p:nvSpPr>
          <p:cNvPr id="923659" name="矩形 923658">
            <a:hlinkClick r:id="rId17" action="ppaction://hlinksldjump"/>
          </p:cNvPr>
          <p:cNvSpPr/>
          <p:nvPr userDrawn="1"/>
        </p:nvSpPr>
        <p:spPr>
          <a:xfrm>
            <a:off x="3378200" y="3429000"/>
            <a:ext cx="2336800" cy="469900"/>
          </a:xfrm>
          <a:prstGeom prst="rect">
            <a:avLst/>
          </a:prstGeom>
          <a:noFill/>
          <a:ln w="38100">
            <a:noFill/>
          </a:ln>
        </p:spPr>
        <p:txBody>
          <a:bodyPr/>
          <a:p>
            <a:endParaRPr lang="zh-CN" altLang="en-US"/>
          </a:p>
        </p:txBody>
      </p:sp>
      <p:sp>
        <p:nvSpPr>
          <p:cNvPr id="923660" name="矩形 923659">
            <a:hlinkClick r:id="rId18" action="ppaction://hlinksldjump"/>
          </p:cNvPr>
          <p:cNvSpPr/>
          <p:nvPr userDrawn="1"/>
        </p:nvSpPr>
        <p:spPr>
          <a:xfrm>
            <a:off x="2717800" y="5689600"/>
            <a:ext cx="3695700" cy="495300"/>
          </a:xfrm>
          <a:prstGeom prst="rect">
            <a:avLst/>
          </a:prstGeom>
          <a:noFill/>
          <a:ln w="38100">
            <a:noFill/>
          </a:ln>
        </p:spPr>
        <p:txBody>
          <a:bodyPr/>
          <a:p>
            <a:endParaRPr lang="zh-CN" altLang="en-US"/>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sldNum="0" hdr="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924678" name="图片 924677" descr="contents_slide_gas_exchange4"/>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924674" name="文本框 924673"/>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b="0" dirty="0">
                <a:solidFill>
                  <a:srgbClr val="5B0091"/>
                </a:solidFill>
                <a:cs typeface="Arial" panose="020B0604020202020204" pitchFamily="34" charset="0"/>
              </a:rPr>
            </a:fld>
            <a:r>
              <a:rPr lang="en-GB" altLang="zh-CN" sz="1000" b="0">
                <a:solidFill>
                  <a:srgbClr val="5B0091"/>
                </a:solidFill>
                <a:cs typeface="Arial" panose="020B0604020202020204" pitchFamily="34" charset="0"/>
              </a:rPr>
              <a:t> of 28</a:t>
            </a:r>
            <a:endParaRPr lang="en-GB" altLang="zh-CN" sz="1000" b="0">
              <a:solidFill>
                <a:srgbClr val="5B0091"/>
              </a:solidFill>
              <a:ea typeface="Arial" panose="020B0604020202020204" pitchFamily="34" charset="0"/>
            </a:endParaRPr>
          </a:p>
        </p:txBody>
      </p:sp>
      <p:sp>
        <p:nvSpPr>
          <p:cNvPr id="924675" name="文本框 924674"/>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b="0">
                <a:solidFill>
                  <a:srgbClr val="5B0091"/>
                </a:solidFill>
                <a:cs typeface="Arial" panose="020B0604020202020204" pitchFamily="34" charset="0"/>
              </a:rPr>
              <a:t>© Boardworks Ltd 2008</a:t>
            </a:r>
            <a:endParaRPr lang="en-GB" altLang="zh-CN" sz="1000" b="0">
              <a:solidFill>
                <a:srgbClr val="5B0091"/>
              </a:solidFill>
              <a:ea typeface="Arial" panose="020B0604020202020204" pitchFamily="34" charset="0"/>
            </a:endParaRPr>
          </a:p>
        </p:txBody>
      </p:sp>
      <p:pic>
        <p:nvPicPr>
          <p:cNvPr id="924676" name="图片 924675" descr="forward_arrow_colour">
            <a:hlinkClick r:id="" action="ppaction://hlinkshowjump?jump=nextslide"/>
          </p:cNvPr>
          <p:cNvPicPr>
            <a:picLocks noChangeAspect="1"/>
          </p:cNvPicPr>
          <p:nvPr userDrawn="1"/>
        </p:nvPicPr>
        <p:blipFill>
          <a:blip r:embed="rId14"/>
          <a:stretch>
            <a:fillRect/>
          </a:stretch>
        </p:blipFill>
        <p:spPr>
          <a:xfrm>
            <a:off x="8447088" y="6167438"/>
            <a:ext cx="630237" cy="574675"/>
          </a:xfrm>
          <a:prstGeom prst="rect">
            <a:avLst/>
          </a:prstGeom>
          <a:noFill/>
          <a:ln w="9525">
            <a:noFill/>
          </a:ln>
        </p:spPr>
      </p:pic>
      <p:pic>
        <p:nvPicPr>
          <p:cNvPr id="924677" name="图片 924676" descr="back_arrow_trans">
            <a:hlinkClick r:id="" action="ppaction://hlinkshowjump?jump=previousslide"/>
          </p:cNvPr>
          <p:cNvPicPr>
            <a:picLocks noChangeAspect="1"/>
          </p:cNvPicPr>
          <p:nvPr userDrawn="1"/>
        </p:nvPicPr>
        <p:blipFill>
          <a:blip r:embed="rId15"/>
          <a:stretch>
            <a:fillRect/>
          </a:stretch>
        </p:blipFill>
        <p:spPr>
          <a:xfrm>
            <a:off x="107950" y="6167438"/>
            <a:ext cx="630238" cy="574675"/>
          </a:xfrm>
          <a:prstGeom prst="rect">
            <a:avLst/>
          </a:prstGeom>
          <a:noFill/>
          <a:ln w="9525">
            <a:noFill/>
          </a:ln>
        </p:spPr>
      </p:pic>
      <p:sp>
        <p:nvSpPr>
          <p:cNvPr id="924680" name="矩形 924679">
            <a:hlinkClick r:id="rId16" action="ppaction://hlinksldjump"/>
          </p:cNvPr>
          <p:cNvSpPr/>
          <p:nvPr userDrawn="1"/>
        </p:nvSpPr>
        <p:spPr>
          <a:xfrm>
            <a:off x="3454400" y="2298700"/>
            <a:ext cx="2184400" cy="482600"/>
          </a:xfrm>
          <a:prstGeom prst="rect">
            <a:avLst/>
          </a:prstGeom>
          <a:noFill/>
          <a:ln w="38100">
            <a:noFill/>
          </a:ln>
        </p:spPr>
        <p:txBody>
          <a:bodyPr/>
          <a:p>
            <a:endParaRPr lang="zh-CN" altLang="en-US"/>
          </a:p>
        </p:txBody>
      </p:sp>
      <p:sp>
        <p:nvSpPr>
          <p:cNvPr id="924681" name="矩形 924680">
            <a:hlinkClick r:id="rId17" action="ppaction://hlinksldjump"/>
          </p:cNvPr>
          <p:cNvSpPr/>
          <p:nvPr userDrawn="1"/>
        </p:nvSpPr>
        <p:spPr>
          <a:xfrm>
            <a:off x="3390900" y="3416300"/>
            <a:ext cx="2324100" cy="482600"/>
          </a:xfrm>
          <a:prstGeom prst="rect">
            <a:avLst/>
          </a:prstGeom>
          <a:noFill/>
          <a:ln w="38100">
            <a:noFill/>
          </a:ln>
        </p:spPr>
        <p:txBody>
          <a:bodyPr/>
          <a:p>
            <a:endParaRPr lang="zh-CN" altLang="en-US"/>
          </a:p>
        </p:txBody>
      </p:sp>
      <p:sp>
        <p:nvSpPr>
          <p:cNvPr id="924682" name="矩形 924681">
            <a:hlinkClick r:id="rId18" action="ppaction://hlinksldjump"/>
          </p:cNvPr>
          <p:cNvSpPr/>
          <p:nvPr userDrawn="1"/>
        </p:nvSpPr>
        <p:spPr>
          <a:xfrm>
            <a:off x="2832100" y="4572000"/>
            <a:ext cx="3467100" cy="482600"/>
          </a:xfrm>
          <a:prstGeom prst="rect">
            <a:avLst/>
          </a:prstGeom>
          <a:noFill/>
          <a:ln w="38100">
            <a:noFill/>
          </a:ln>
        </p:spPr>
        <p:txBody>
          <a:bodyPr/>
          <a:p>
            <a:endParaRPr lang="zh-CN" altLang="en-US"/>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sldNum="0" hdr="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936962" name="图片 936961" descr="slide bground"/>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936963" name="文本框 936962"/>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b="0" dirty="0">
                <a:solidFill>
                  <a:srgbClr val="5B0091"/>
                </a:solidFill>
                <a:cs typeface="Arial" panose="020B0604020202020204" pitchFamily="34" charset="0"/>
              </a:rPr>
            </a:fld>
            <a:r>
              <a:rPr lang="en-GB" altLang="zh-CN" sz="1000" b="0">
                <a:solidFill>
                  <a:srgbClr val="5B0091"/>
                </a:solidFill>
                <a:cs typeface="Arial" panose="020B0604020202020204" pitchFamily="34" charset="0"/>
              </a:rPr>
              <a:t> of 28</a:t>
            </a:r>
            <a:endParaRPr lang="en-GB" altLang="zh-CN" sz="1000" b="0">
              <a:solidFill>
                <a:srgbClr val="5B0091"/>
              </a:solidFill>
              <a:ea typeface="Arial" panose="020B0604020202020204" pitchFamily="34" charset="0"/>
            </a:endParaRPr>
          </a:p>
        </p:txBody>
      </p:sp>
      <p:sp>
        <p:nvSpPr>
          <p:cNvPr id="936964" name="文本框 936963"/>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b="0">
                <a:solidFill>
                  <a:srgbClr val="5B0091"/>
                </a:solidFill>
                <a:cs typeface="Arial" panose="020B0604020202020204" pitchFamily="34" charset="0"/>
              </a:rPr>
              <a:t>© Boardworks Ltd 2008</a:t>
            </a:r>
            <a:endParaRPr lang="en-GB" altLang="zh-CN" sz="1000" b="0">
              <a:solidFill>
                <a:srgbClr val="5B0091"/>
              </a:solidFill>
              <a:ea typeface="Arial" panose="020B0604020202020204" pitchFamily="34" charset="0"/>
            </a:endParaRPr>
          </a:p>
        </p:txBody>
      </p:sp>
      <p:pic>
        <p:nvPicPr>
          <p:cNvPr id="936965" name="图片 936964" descr="back_arrow_trans">
            <a:hlinkClick r:id="" action="ppaction://hlinkshowjump?jump=previousslide"/>
          </p:cNvPr>
          <p:cNvPicPr>
            <a:picLocks noChangeAspect="1"/>
          </p:cNvPicPr>
          <p:nvPr userDrawn="1"/>
        </p:nvPicPr>
        <p:blipFill>
          <a:blip r:embed="rId14"/>
          <a:stretch>
            <a:fillRect/>
          </a:stretch>
        </p:blipFill>
        <p:spPr>
          <a:xfrm>
            <a:off x="107950" y="6167438"/>
            <a:ext cx="630238" cy="574675"/>
          </a:xfrm>
          <a:prstGeom prst="rect">
            <a:avLst/>
          </a:prstGeom>
          <a:noFill/>
          <a:ln w="9525">
            <a:noFill/>
          </a:ln>
        </p:spPr>
      </p:pic>
      <p:sp>
        <p:nvSpPr>
          <p:cNvPr id="936966" name="标题 936965"/>
          <p:cNvSpPr>
            <a:spLocks noGrp="1"/>
          </p:cNvSpPr>
          <p:nvPr>
            <p:ph type="title"/>
          </p:nvPr>
        </p:nvSpPr>
        <p:spPr>
          <a:xfrm>
            <a:off x="222250" y="53975"/>
            <a:ext cx="7240588" cy="549275"/>
          </a:xfrm>
          <a:prstGeom prst="rect">
            <a:avLst/>
          </a:prstGeom>
          <a:noFill/>
          <a:ln w="9525">
            <a:noFill/>
          </a:ln>
        </p:spPr>
        <p:txBody>
          <a:bodyPr anchor="ctr" anchorCtr="0"/>
          <a:p>
            <a:pPr lvl="0"/>
            <a:r>
              <a:rPr lang="en-GB" altLang="zh-CN" dirty="0"/>
              <a:t>Click to edit Master title style</a:t>
            </a:r>
            <a:endParaRPr lang="en-GB" altLang="zh-CN" dirty="0"/>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hf sldNum="0" hdr="0"/>
  <p:txStyles>
    <p:title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1" i="0" u="none" kern="1200" baseline="0">
          <a:solidFill>
            <a:srgbClr val="010066"/>
          </a:solidFill>
          <a:latin typeface="Arial" panose="020B0604020202020204" pitchFamily="34" charset="0"/>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BBF95F-AC47-344E-8082-DA4F4A5EC32F}" type="datetimeFigureOut">
              <a:rPr lang="en-US" smtClean="0"/>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4D6A22-3CE1-A64D-BFFF-123754722F4F}"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5.jpeg"/><Relationship Id="rId1" Type="http://schemas.openxmlformats.org/officeDocument/2006/relationships/image" Target="../media/image24.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image" Target="../media/image2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31.jpeg"/><Relationship Id="rId1"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35.wmf"/><Relationship Id="rId2" Type="http://schemas.openxmlformats.org/officeDocument/2006/relationships/image" Target="../media/image2.png"/><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36.jpeg"/><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37.wmf"/><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8.jpe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39.wmf"/><Relationship Id="rId2" Type="http://schemas.openxmlformats.org/officeDocument/2006/relationships/image" Target="../media/image2.png"/><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86.xml"/><Relationship Id="rId3" Type="http://schemas.openxmlformats.org/officeDocument/2006/relationships/image" Target="../media/image42.GIF"/><Relationship Id="rId2" Type="http://schemas.openxmlformats.org/officeDocument/2006/relationships/image" Target="../media/image41.jpeg"/><Relationship Id="rId1" Type="http://schemas.openxmlformats.org/officeDocument/2006/relationships/image" Target="../media/image40.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86.xml"/><Relationship Id="rId2" Type="http://schemas.openxmlformats.org/officeDocument/2006/relationships/image" Target="../media/image44.png"/><Relationship Id="rId1" Type="http://schemas.openxmlformats.org/officeDocument/2006/relationships/image" Target="../media/image43.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86.xml"/><Relationship Id="rId2" Type="http://schemas.openxmlformats.org/officeDocument/2006/relationships/image" Target="../media/image46.png"/><Relationship Id="rId1" Type="http://schemas.openxmlformats.org/officeDocument/2006/relationships/image" Target="../media/image45.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image" Target="../media/image47.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image" Target="../media/image12.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48.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2.xml"/><Relationship Id="rId4" Type="http://schemas.openxmlformats.org/officeDocument/2006/relationships/image" Target="../media/image49.wmf"/><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image" Target="../media/image14.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xml"/><Relationship Id="rId3" Type="http://schemas.openxmlformats.org/officeDocument/2006/relationships/image" Target="../media/image50.wmf"/><Relationship Id="rId2" Type="http://schemas.openxmlformats.org/officeDocument/2006/relationships/image" Target="../media/image2.png"/><Relationship Id="rId1"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image" Target="../media/image52.jpe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2.xml"/><Relationship Id="rId3" Type="http://schemas.openxmlformats.org/officeDocument/2006/relationships/image" Target="../media/image53.wmf"/><Relationship Id="rId2" Type="http://schemas.openxmlformats.org/officeDocument/2006/relationships/image" Target="../media/image2.png"/><Relationship Id="rId1" Type="http://schemas.openxmlformats.org/officeDocument/2006/relationships/image" Target="../media/image14.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2.xml"/><Relationship Id="rId3" Type="http://schemas.openxmlformats.org/officeDocument/2006/relationships/image" Target="../media/image54.wmf"/><Relationship Id="rId2" Type="http://schemas.openxmlformats.org/officeDocument/2006/relationships/image" Target="../media/image2.png"/><Relationship Id="rId1" Type="http://schemas.openxmlformats.org/officeDocument/2006/relationships/image" Target="../media/image14.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55.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2.xml"/><Relationship Id="rId3" Type="http://schemas.openxmlformats.org/officeDocument/2006/relationships/image" Target="../media/image57.wmf"/><Relationship Id="rId2" Type="http://schemas.openxmlformats.org/officeDocument/2006/relationships/image" Target="../media/image2.png"/><Relationship Id="rId1" Type="http://schemas.openxmlformats.org/officeDocument/2006/relationships/image" Target="../media/image1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2.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3.xml"/><Relationship Id="rId3" Type="http://schemas.openxmlformats.org/officeDocument/2006/relationships/image" Target="../media/image58.wmf"/><Relationship Id="rId2" Type="http://schemas.openxmlformats.org/officeDocument/2006/relationships/image" Target="../media/image2.png"/><Relationship Id="rId1" Type="http://schemas.openxmlformats.org/officeDocument/2006/relationships/image" Target="../media/image14.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13.xml"/><Relationship Id="rId3" Type="http://schemas.openxmlformats.org/officeDocument/2006/relationships/image" Target="../media/image59.wmf"/><Relationship Id="rId2" Type="http://schemas.openxmlformats.org/officeDocument/2006/relationships/image" Target="../media/image2.png"/><Relationship Id="rId1" Type="http://schemas.openxmlformats.org/officeDocument/2006/relationships/image" Target="../media/image14.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2.xml"/><Relationship Id="rId3" Type="http://schemas.openxmlformats.org/officeDocument/2006/relationships/image" Target="../media/image60.wmf"/><Relationship Id="rId2" Type="http://schemas.openxmlformats.org/officeDocument/2006/relationships/image" Target="../media/image2.png"/><Relationship Id="rId1" Type="http://schemas.openxmlformats.org/officeDocument/2006/relationships/image" Target="../media/image14.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74.xml"/><Relationship Id="rId2" Type="http://schemas.openxmlformats.org/officeDocument/2006/relationships/image" Target="../media/image61.wmf"/><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5.wmf"/><Relationship Id="rId2" Type="http://schemas.openxmlformats.org/officeDocument/2006/relationships/image" Target="../media/image2.pn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4.xml"/><Relationship Id="rId2" Type="http://schemas.microsoft.com/office/2007/relationships/hdphoto" Target="../media/image17.wdp"/><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454660" y="1340485"/>
            <a:ext cx="8132445" cy="3599815"/>
          </a:xfrm>
          <a:prstGeom prst="rect">
            <a:avLst/>
          </a:prstGeom>
          <a:noFill/>
        </p:spPr>
        <p:txBody>
          <a:bodyPr wrap="square" rtlCol="0" anchor="t">
            <a:spAutoFit/>
          </a:bodyPr>
          <a:p>
            <a:r>
              <a:rPr lang="zh-CN" altLang="en-US" b="0">
                <a:sym typeface="+mn-ea"/>
              </a:rPr>
              <a:t>Elastic fibres in </a:t>
            </a:r>
            <a:r>
              <a:rPr lang="zh-CN" altLang="en-US" b="0">
                <a:highlight>
                  <a:srgbClr val="FFFF00"/>
                </a:highlight>
                <a:sym typeface="+mn-ea"/>
              </a:rPr>
              <a:t>trachea, bronchi, bronchioles、</a:t>
            </a:r>
            <a:r>
              <a:rPr lang="zh-CN" altLang="en-US" b="0">
                <a:sym typeface="+mn-ea"/>
              </a:rPr>
              <a:t>alveoli walls</a:t>
            </a:r>
            <a:endParaRPr lang="zh-CN" altLang="en-US" b="0"/>
          </a:p>
          <a:p>
            <a:r>
              <a:rPr lang="zh-CN" altLang="en-US" b="0">
                <a:sym typeface="+mn-ea"/>
              </a:rPr>
              <a:t>• stretch during inspiration吸气，recoil during expiration呼气：</a:t>
            </a:r>
            <a:r>
              <a:rPr lang="zh-CN" altLang="en-US" b="0">
                <a:sym typeface="+mn-ea"/>
              </a:rPr>
              <a:t> fibres recoil</a:t>
            </a:r>
            <a:r>
              <a:rPr lang="en-US" altLang="zh-CN" b="0">
                <a:sym typeface="+mn-ea"/>
              </a:rPr>
              <a:t>/elastic recoil</a:t>
            </a:r>
            <a:r>
              <a:rPr lang="zh-CN" altLang="en-US" b="0">
                <a:sym typeface="+mn-ea"/>
              </a:rPr>
              <a:t>弹性后坐力 </a:t>
            </a:r>
            <a:endParaRPr lang="zh-CN" altLang="en-US" b="0"/>
          </a:p>
          <a:p>
            <a:r>
              <a:rPr lang="zh-CN" altLang="en-US" b="0">
                <a:sym typeface="+mn-ea"/>
              </a:rPr>
              <a:t>• elasticity allows alveoli to expand according to volume</a:t>
            </a:r>
            <a:r>
              <a:rPr lang="en-US" altLang="zh-CN" b="0">
                <a:sym typeface="+mn-ea"/>
              </a:rPr>
              <a:t> </a:t>
            </a:r>
            <a:r>
              <a:rPr lang="zh-CN" altLang="en-US" b="0">
                <a:sym typeface="+mn-ea"/>
              </a:rPr>
              <a:t>of air breathed in</a:t>
            </a:r>
            <a:endParaRPr lang="zh-CN" altLang="en-US" b="0">
              <a:sym typeface="+mn-ea"/>
            </a:endParaRPr>
          </a:p>
          <a:p>
            <a:pPr marL="342900" indent="-342900">
              <a:buFont typeface="Arial" panose="020B0604020202020204" pitchFamily="34" charset="0"/>
              <a:buChar char="•"/>
            </a:pPr>
            <a:r>
              <a:rPr lang="zh-CN" altLang="en-US" b="0">
                <a:sym typeface="+mn-ea"/>
              </a:rPr>
              <a:t>also contain some collagen fibres to provide</a:t>
            </a:r>
            <a:r>
              <a:rPr lang="en-US" altLang="zh-CN" b="0">
                <a:sym typeface="+mn-ea"/>
              </a:rPr>
              <a:t> </a:t>
            </a:r>
            <a:r>
              <a:rPr lang="zh-CN" altLang="en-US" b="0">
                <a:sym typeface="+mn-ea"/>
              </a:rPr>
              <a:t>support and help prevent alveoli from bursting.</a:t>
            </a:r>
            <a:endParaRPr lang="zh-CN" altLang="en-US" b="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529590" y="671195"/>
            <a:ext cx="8077200" cy="2491740"/>
          </a:xfrm>
          <a:prstGeom prst="rect">
            <a:avLst/>
          </a:prstGeom>
          <a:noFill/>
        </p:spPr>
        <p:txBody>
          <a:bodyPr wrap="square" rtlCol="0" anchor="t">
            <a:spAutoFit/>
          </a:bodyPr>
          <a:p>
            <a:r>
              <a:rPr lang="zh-CN" altLang="en-US" b="0">
                <a:sym typeface="+mn-ea"/>
              </a:rPr>
              <a:t>Smooth muscle – to be able to control the diameter of the </a:t>
            </a:r>
            <a:r>
              <a:rPr lang="zh-CN" altLang="en-US" b="0">
                <a:solidFill>
                  <a:srgbClr val="FF0000"/>
                </a:solidFill>
                <a:sym typeface="+mn-ea"/>
              </a:rPr>
              <a:t>trachea, bronchi and bronchioles</a:t>
            </a:r>
            <a:r>
              <a:rPr lang="zh-CN" altLang="en-US" b="0">
                <a:sym typeface="+mn-ea"/>
              </a:rPr>
              <a:t>, </a:t>
            </a:r>
            <a:r>
              <a:rPr lang="zh-CN" altLang="en-US" b="0">
                <a:highlight>
                  <a:srgbClr val="FFFF00"/>
                </a:highlight>
                <a:sym typeface="+mn-ea"/>
              </a:rPr>
              <a:t>smooth muscle is</a:t>
            </a:r>
            <a:r>
              <a:rPr lang="en-US" altLang="zh-CN" b="0">
                <a:highlight>
                  <a:srgbClr val="FFFF00"/>
                </a:highlight>
                <a:sym typeface="+mn-ea"/>
              </a:rPr>
              <a:t> around</a:t>
            </a:r>
            <a:r>
              <a:rPr lang="zh-CN" altLang="en-US" b="0">
                <a:highlight>
                  <a:srgbClr val="FFFF00"/>
                </a:highlight>
                <a:sym typeface="+mn-ea"/>
              </a:rPr>
              <a:t> in their walls</a:t>
            </a:r>
            <a:r>
              <a:rPr lang="zh-CN" altLang="en-US" b="0">
                <a:sym typeface="+mn-ea"/>
              </a:rPr>
              <a:t>. These</a:t>
            </a:r>
            <a:r>
              <a:rPr lang="zh-CN" altLang="en-US" b="0">
                <a:solidFill>
                  <a:srgbClr val="FF0000"/>
                </a:solidFill>
                <a:sym typeface="+mn-ea"/>
              </a:rPr>
              <a:t> relax </a:t>
            </a:r>
            <a:r>
              <a:rPr lang="zh-CN" altLang="en-US" b="0">
                <a:sym typeface="+mn-ea"/>
              </a:rPr>
              <a:t>during exercise to be able to</a:t>
            </a:r>
            <a:r>
              <a:rPr lang="zh-CN" altLang="en-US" b="0">
                <a:solidFill>
                  <a:srgbClr val="FF0000"/>
                </a:solidFill>
                <a:sym typeface="+mn-ea"/>
              </a:rPr>
              <a:t> expand the tubes</a:t>
            </a:r>
            <a:r>
              <a:rPr lang="zh-CN" altLang="en-US" b="0">
                <a:sym typeface="+mn-ea"/>
              </a:rPr>
              <a:t>, giving less resistance to airflow, letting the air move in and out of the lungs more easily.</a:t>
            </a:r>
            <a:endParaRPr lang="zh-CN" altLang="en-US" b="0"/>
          </a:p>
          <a:p>
            <a:endParaRPr lang="zh-CN" altLang="en-US" b="0">
              <a:sym typeface="+mn-ea"/>
            </a:endParaRPr>
          </a:p>
        </p:txBody>
      </p:sp>
      <p:pic>
        <p:nvPicPr>
          <p:cNvPr id="112" name="图片 111"/>
          <p:cNvPicPr/>
          <p:nvPr/>
        </p:nvPicPr>
        <p:blipFill>
          <a:blip r:embed="rId1"/>
          <a:stretch>
            <a:fillRect/>
          </a:stretch>
        </p:blipFill>
        <p:spPr>
          <a:xfrm>
            <a:off x="3668395" y="3037205"/>
            <a:ext cx="5012055" cy="315785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567690" y="1153160"/>
            <a:ext cx="7754620" cy="1568450"/>
          </a:xfrm>
          <a:prstGeom prst="rect">
            <a:avLst/>
          </a:prstGeom>
          <a:noFill/>
        </p:spPr>
        <p:txBody>
          <a:bodyPr wrap="square" rtlCol="0" anchor="t">
            <a:spAutoFit/>
          </a:bodyPr>
          <a:p>
            <a:r>
              <a:rPr lang="zh-CN" altLang="en-US" b="0">
                <a:sym typeface="+mn-ea"/>
              </a:rPr>
              <a:t>cartilage – these provide </a:t>
            </a:r>
            <a:r>
              <a:rPr lang="zh-CN" altLang="en-US" b="0">
                <a:highlight>
                  <a:srgbClr val="FFFF00"/>
                </a:highlight>
                <a:sym typeface="+mn-ea"/>
              </a:rPr>
              <a:t>support </a:t>
            </a:r>
            <a:r>
              <a:rPr lang="zh-CN" altLang="en-US" b="0">
                <a:sym typeface="+mn-ea"/>
              </a:rPr>
              <a:t>to the walls of the</a:t>
            </a:r>
            <a:r>
              <a:rPr lang="zh-CN" altLang="en-US" b="0">
                <a:highlight>
                  <a:srgbClr val="FFFF00"/>
                </a:highlight>
                <a:sym typeface="+mn-ea"/>
              </a:rPr>
              <a:t> trachea and bronchi</a:t>
            </a:r>
            <a:r>
              <a:rPr lang="zh-CN" altLang="en-US" b="0">
                <a:sym typeface="+mn-ea"/>
              </a:rPr>
              <a:t>. Whilst strong, it is also </a:t>
            </a:r>
            <a:r>
              <a:rPr lang="zh-CN" altLang="en-US" b="0">
                <a:solidFill>
                  <a:srgbClr val="FF0000"/>
                </a:solidFill>
                <a:sym typeface="+mn-ea"/>
              </a:rPr>
              <a:t>flexible</a:t>
            </a:r>
            <a:r>
              <a:rPr lang="zh-CN" altLang="en-US" b="0">
                <a:sym typeface="+mn-ea"/>
              </a:rPr>
              <a:t> in order to </a:t>
            </a:r>
            <a:r>
              <a:rPr lang="zh-CN" altLang="en-US" b="0">
                <a:solidFill>
                  <a:srgbClr val="FF0000"/>
                </a:solidFill>
                <a:sym typeface="+mn-ea"/>
              </a:rPr>
              <a:t>strop collapsing</a:t>
            </a:r>
            <a:r>
              <a:rPr lang="zh-CN" altLang="en-US" b="0">
                <a:sym typeface="+mn-ea"/>
              </a:rPr>
              <a:t> when breathing in (and the pressure drops).</a:t>
            </a:r>
            <a:endParaRPr lang="zh-CN" altLang="en-US" b="0">
              <a:sym typeface="+mn-ea"/>
            </a:endParaRPr>
          </a:p>
        </p:txBody>
      </p:sp>
      <p:pic>
        <p:nvPicPr>
          <p:cNvPr id="113" name="图片 112"/>
          <p:cNvPicPr/>
          <p:nvPr/>
        </p:nvPicPr>
        <p:blipFill>
          <a:blip r:embed="rId1"/>
          <a:stretch>
            <a:fillRect/>
          </a:stretch>
        </p:blipFill>
        <p:spPr>
          <a:xfrm>
            <a:off x="789940" y="3171190"/>
            <a:ext cx="3484880" cy="2754630"/>
          </a:xfrm>
          <a:prstGeom prst="rect">
            <a:avLst/>
          </a:prstGeom>
          <a:noFill/>
          <a:ln w="9525">
            <a:noFill/>
          </a:ln>
        </p:spPr>
      </p:pic>
      <p:pic>
        <p:nvPicPr>
          <p:cNvPr id="114" name="图片 113"/>
          <p:cNvPicPr/>
          <p:nvPr/>
        </p:nvPicPr>
        <p:blipFill>
          <a:blip r:embed="rId2"/>
          <a:stretch>
            <a:fillRect/>
          </a:stretch>
        </p:blipFill>
        <p:spPr>
          <a:xfrm>
            <a:off x="5610860" y="3239135"/>
            <a:ext cx="3230880" cy="261810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Trachea </a:t>
            </a:r>
            <a:r>
              <a:rPr lang="zh-CN" altLang="en-US"/>
              <a:t>气管</a:t>
            </a:r>
            <a:endParaRPr lang="zh-CN" altLang="en-US"/>
          </a:p>
        </p:txBody>
      </p:sp>
      <p:pic>
        <p:nvPicPr>
          <p:cNvPr id="103" name="图片 102"/>
          <p:cNvPicPr/>
          <p:nvPr/>
        </p:nvPicPr>
        <p:blipFill>
          <a:blip r:embed="rId1"/>
          <a:stretch>
            <a:fillRect/>
          </a:stretch>
        </p:blipFill>
        <p:spPr>
          <a:xfrm>
            <a:off x="130810" y="552450"/>
            <a:ext cx="4876800" cy="3657600"/>
          </a:xfrm>
          <a:prstGeom prst="rect">
            <a:avLst/>
          </a:prstGeom>
          <a:noFill/>
          <a:ln w="9525">
            <a:noFill/>
          </a:ln>
        </p:spPr>
      </p:pic>
      <p:pic>
        <p:nvPicPr>
          <p:cNvPr id="4" name="内容占位符 3"/>
          <p:cNvPicPr>
            <a:picLocks noChangeAspect="1"/>
          </p:cNvPicPr>
          <p:nvPr>
            <p:ph idx="1"/>
          </p:nvPr>
        </p:nvPicPr>
        <p:blipFill>
          <a:blip r:embed="rId2"/>
          <a:stretch>
            <a:fillRect/>
          </a:stretch>
        </p:blipFill>
        <p:spPr>
          <a:xfrm>
            <a:off x="5135245" y="131445"/>
            <a:ext cx="4196080" cy="2200275"/>
          </a:xfrm>
          <a:prstGeom prst="rect">
            <a:avLst/>
          </a:prstGeom>
        </p:spPr>
      </p:pic>
      <p:pic>
        <p:nvPicPr>
          <p:cNvPr id="106" name="图片 105"/>
          <p:cNvPicPr/>
          <p:nvPr/>
        </p:nvPicPr>
        <p:blipFill>
          <a:blip r:embed="rId3"/>
          <a:stretch>
            <a:fillRect/>
          </a:stretch>
        </p:blipFill>
        <p:spPr>
          <a:xfrm>
            <a:off x="5148580" y="3429000"/>
            <a:ext cx="3622675" cy="3108325"/>
          </a:xfrm>
          <a:prstGeom prst="rect">
            <a:avLst/>
          </a:prstGeom>
          <a:noFill/>
          <a:ln w="9525">
            <a:noFill/>
          </a:ln>
        </p:spPr>
      </p:pic>
      <p:pic>
        <p:nvPicPr>
          <p:cNvPr id="107" name="图片 106"/>
          <p:cNvPicPr/>
          <p:nvPr/>
        </p:nvPicPr>
        <p:blipFill>
          <a:blip r:embed="rId4"/>
          <a:stretch>
            <a:fillRect/>
          </a:stretch>
        </p:blipFill>
        <p:spPr>
          <a:xfrm>
            <a:off x="1008634" y="4447286"/>
            <a:ext cx="3121152" cy="2075688"/>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Trachea</a:t>
            </a:r>
            <a:endParaRPr lang="en-US" altLang="zh-CN"/>
          </a:p>
        </p:txBody>
      </p:sp>
      <p:sp>
        <p:nvSpPr>
          <p:cNvPr id="3" name="内容占位符 2"/>
          <p:cNvSpPr>
            <a:spLocks noGrp="1"/>
          </p:cNvSpPr>
          <p:nvPr>
            <p:ph idx="1"/>
          </p:nvPr>
        </p:nvSpPr>
        <p:spPr>
          <a:xfrm>
            <a:off x="313055" y="1165860"/>
            <a:ext cx="8229600" cy="4526280"/>
          </a:xfrm>
        </p:spPr>
        <p:txBody>
          <a:bodyPr/>
          <a:p>
            <a:r>
              <a:rPr lang="zh-CN" altLang="en-US" sz="2400"/>
              <a:t>This is also called the windpipe. This tube runs from the throat towards the </a:t>
            </a:r>
            <a:r>
              <a:rPr lang="en-US" altLang="zh-CN" sz="2400"/>
              <a:t>bronchi</a:t>
            </a:r>
            <a:r>
              <a:rPr lang="zh-CN" altLang="en-US" sz="2400"/>
              <a:t>. </a:t>
            </a:r>
            <a:endParaRPr lang="zh-CN" altLang="en-US" sz="2400"/>
          </a:p>
          <a:p>
            <a:r>
              <a:rPr lang="zh-CN" altLang="en-US" sz="2400">
                <a:sym typeface="+mn-ea"/>
              </a:rPr>
              <a:t>The outer layer is made of </a:t>
            </a:r>
            <a:r>
              <a:rPr lang="zh-CN" altLang="en-US" sz="2400">
                <a:highlight>
                  <a:srgbClr val="FFFF00"/>
                </a:highlight>
                <a:sym typeface="+mn-ea"/>
              </a:rPr>
              <a:t>Cartilage（</a:t>
            </a:r>
            <a:r>
              <a:rPr lang="en-US" altLang="zh-CN" sz="2400">
                <a:highlight>
                  <a:srgbClr val="FFFF00"/>
                </a:highlight>
                <a:sym typeface="+mn-ea"/>
              </a:rPr>
              <a:t>C-shaped</a:t>
            </a:r>
            <a:r>
              <a:rPr lang="zh-CN" altLang="en-US" sz="2400">
                <a:highlight>
                  <a:srgbClr val="FFFF00"/>
                </a:highlight>
                <a:sym typeface="+mn-ea"/>
              </a:rPr>
              <a:t>）</a:t>
            </a:r>
            <a:endParaRPr lang="zh-CN" altLang="en-US" sz="2400">
              <a:sym typeface="+mn-ea"/>
            </a:endParaRPr>
          </a:p>
          <a:p>
            <a:r>
              <a:rPr lang="en-US" altLang="zh-CN" sz="2400">
                <a:sym typeface="+mn-ea"/>
              </a:rPr>
              <a:t>middle </a:t>
            </a:r>
            <a:r>
              <a:rPr lang="zh-CN" altLang="en-US" sz="2400">
                <a:sym typeface="+mn-ea"/>
              </a:rPr>
              <a:t>layer is composed of </a:t>
            </a:r>
            <a:r>
              <a:rPr lang="zh-CN" altLang="en-US" sz="2400">
                <a:highlight>
                  <a:srgbClr val="FFFF00"/>
                </a:highlight>
                <a:sym typeface="+mn-ea"/>
              </a:rPr>
              <a:t>Gland</a:t>
            </a:r>
            <a:r>
              <a:rPr lang="en-US" altLang="zh-CN" sz="2400">
                <a:highlight>
                  <a:srgbClr val="FFFF00"/>
                </a:highlight>
                <a:sym typeface="+mn-ea"/>
              </a:rPr>
              <a:t>s</a:t>
            </a:r>
            <a:r>
              <a:rPr lang="zh-CN" altLang="en-US" sz="2400">
                <a:highlight>
                  <a:srgbClr val="FFFF00"/>
                </a:highlight>
                <a:sym typeface="+mn-ea"/>
              </a:rPr>
              <a:t> and Connective Tissues, Smooth Muscle, Elastic Fibres</a:t>
            </a:r>
            <a:endParaRPr lang="zh-CN" altLang="en-US" sz="2400">
              <a:sym typeface="+mn-ea"/>
            </a:endParaRPr>
          </a:p>
          <a:p>
            <a:r>
              <a:rPr lang="zh-CN" altLang="en-US" sz="2400">
                <a:sym typeface="+mn-ea"/>
              </a:rPr>
              <a:t>inner lining of the trachea is a layer of </a:t>
            </a:r>
            <a:r>
              <a:rPr lang="zh-CN" altLang="en-US" sz="2400">
                <a:highlight>
                  <a:srgbClr val="FFFF00"/>
                </a:highlight>
                <a:sym typeface="+mn-ea"/>
              </a:rPr>
              <a:t>Ciliated Epithelium containing Goblet Cells</a:t>
            </a:r>
            <a:endParaRPr lang="zh-CN" altLang="en-US" sz="2400">
              <a:highlight>
                <a:srgbClr val="FFFF00"/>
              </a:highlight>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Bronchus</a:t>
            </a:r>
            <a:r>
              <a:rPr lang="zh-CN" altLang="en-US"/>
              <a:t>支气管</a:t>
            </a:r>
            <a:endParaRPr lang="zh-CN" altLang="en-US"/>
          </a:p>
        </p:txBody>
      </p:sp>
      <p:pic>
        <p:nvPicPr>
          <p:cNvPr id="108" name="图片 107"/>
          <p:cNvPicPr/>
          <p:nvPr/>
        </p:nvPicPr>
        <p:blipFill>
          <a:blip r:embed="rId1"/>
          <a:stretch>
            <a:fillRect/>
          </a:stretch>
        </p:blipFill>
        <p:spPr>
          <a:xfrm>
            <a:off x="377825" y="696595"/>
            <a:ext cx="5067935" cy="3028950"/>
          </a:xfrm>
          <a:prstGeom prst="rect">
            <a:avLst/>
          </a:prstGeom>
          <a:noFill/>
          <a:ln w="9525">
            <a:noFill/>
          </a:ln>
        </p:spPr>
      </p:pic>
      <p:sp>
        <p:nvSpPr>
          <p:cNvPr id="4" name="文本框 3"/>
          <p:cNvSpPr txBox="1"/>
          <p:nvPr/>
        </p:nvSpPr>
        <p:spPr>
          <a:xfrm>
            <a:off x="5792470" y="1235710"/>
            <a:ext cx="3237865" cy="3950335"/>
          </a:xfrm>
          <a:prstGeom prst="rect">
            <a:avLst/>
          </a:prstGeom>
          <a:noFill/>
        </p:spPr>
        <p:txBody>
          <a:bodyPr wrap="square" rtlCol="0" anchor="t">
            <a:noAutofit/>
          </a:bodyPr>
          <a:p>
            <a:pPr marL="342900" indent="-342900">
              <a:buFont typeface="Arial" panose="020B0604020202020204" pitchFamily="34" charset="0"/>
              <a:buChar char="•"/>
            </a:pPr>
            <a:r>
              <a:rPr lang="zh-CN" altLang="en-US" sz="2000" b="0"/>
              <a:t>at the base of the trachea</a:t>
            </a:r>
            <a:r>
              <a:rPr lang="en-US" altLang="zh-CN" sz="2000" b="0"/>
              <a:t> </a:t>
            </a:r>
            <a:r>
              <a:rPr lang="zh-CN" altLang="en-US" sz="2000" b="0"/>
              <a:t>and have a similar structure to it</a:t>
            </a:r>
            <a:endParaRPr lang="zh-CN" altLang="en-US" sz="2000" b="0"/>
          </a:p>
          <a:p>
            <a:pPr marL="342900" indent="-342900">
              <a:buFont typeface="Arial" panose="020B0604020202020204" pitchFamily="34" charset="0"/>
              <a:buChar char="•"/>
            </a:pPr>
            <a:r>
              <a:rPr lang="zh-CN" altLang="en-US" sz="2000" b="0"/>
              <a:t>narrower</a:t>
            </a:r>
            <a:endParaRPr lang="zh-CN" altLang="en-US" sz="2000" b="0"/>
          </a:p>
          <a:p>
            <a:pPr marL="342900" indent="-342900">
              <a:buFont typeface="Arial" panose="020B0604020202020204" pitchFamily="34" charset="0"/>
              <a:buChar char="•"/>
            </a:pPr>
            <a:r>
              <a:rPr lang="zh-CN" altLang="en-US" sz="2000" b="0"/>
              <a:t>There are fewer goblet cells per cm</a:t>
            </a:r>
            <a:r>
              <a:rPr lang="zh-CN" altLang="en-US" sz="2000" b="0" baseline="30000"/>
              <a:t>2</a:t>
            </a:r>
            <a:r>
              <a:rPr lang="zh-CN" altLang="en-US" sz="2000" b="0"/>
              <a:t> than in the trachea</a:t>
            </a:r>
            <a:endParaRPr lang="zh-CN" altLang="en-US" sz="2000" b="0"/>
          </a:p>
          <a:p>
            <a:pPr marL="342900" indent="-342900">
              <a:buFont typeface="Arial" panose="020B0604020202020204" pitchFamily="34" charset="0"/>
              <a:buChar char="•"/>
            </a:pPr>
            <a:r>
              <a:rPr lang="zh-CN" altLang="en-US" sz="2000" b="0"/>
              <a:t>the epithelial cells are not as tall. </a:t>
            </a:r>
            <a:endParaRPr lang="zh-CN" altLang="en-US" sz="2000" b="0"/>
          </a:p>
          <a:p>
            <a:pPr marL="342900" indent="-342900">
              <a:buFont typeface="Arial" panose="020B0604020202020204" pitchFamily="34" charset="0"/>
              <a:buChar char="•"/>
            </a:pPr>
            <a:r>
              <a:rPr lang="zh-CN" altLang="en-US" sz="2000" b="0">
                <a:solidFill>
                  <a:srgbClr val="FF0000"/>
                </a:solidFill>
              </a:rPr>
              <a:t>Blocks of cartilage,</a:t>
            </a:r>
            <a:r>
              <a:rPr lang="zh-CN" altLang="en-US" sz="2000" b="0"/>
              <a:t> not rings, support</a:t>
            </a:r>
            <a:r>
              <a:rPr lang="en-US" altLang="zh-CN" sz="2000" b="0"/>
              <a:t> </a:t>
            </a:r>
            <a:r>
              <a:rPr lang="zh-CN" altLang="en-US" sz="2000" b="0"/>
              <a:t>the bronchus</a:t>
            </a:r>
            <a:endParaRPr lang="zh-CN" altLang="en-US" sz="2000" b="0"/>
          </a:p>
        </p:txBody>
      </p:sp>
      <p:pic>
        <p:nvPicPr>
          <p:cNvPr id="109" name="图片 108"/>
          <p:cNvPicPr/>
          <p:nvPr/>
        </p:nvPicPr>
        <p:blipFill>
          <a:blip r:embed="rId2"/>
          <a:srcRect t="16338"/>
          <a:stretch>
            <a:fillRect/>
          </a:stretch>
        </p:blipFill>
        <p:spPr>
          <a:xfrm>
            <a:off x="510540" y="3875405"/>
            <a:ext cx="4514850" cy="282892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bronchiole</a:t>
            </a:r>
            <a:r>
              <a:rPr lang="zh-CN" altLang="en-US"/>
              <a:t>细支气管</a:t>
            </a:r>
            <a:endParaRPr lang="zh-CN" altLang="en-US"/>
          </a:p>
        </p:txBody>
      </p:sp>
      <p:pic>
        <p:nvPicPr>
          <p:cNvPr id="110" name="图片 109"/>
          <p:cNvPicPr/>
          <p:nvPr/>
        </p:nvPicPr>
        <p:blipFill>
          <a:blip r:embed="rId1"/>
          <a:stretch>
            <a:fillRect/>
          </a:stretch>
        </p:blipFill>
        <p:spPr>
          <a:xfrm>
            <a:off x="285750" y="2509520"/>
            <a:ext cx="4876800" cy="3657600"/>
          </a:xfrm>
          <a:prstGeom prst="rect">
            <a:avLst/>
          </a:prstGeom>
          <a:noFill/>
          <a:ln w="9525">
            <a:noFill/>
          </a:ln>
        </p:spPr>
      </p:pic>
      <p:sp>
        <p:nvSpPr>
          <p:cNvPr id="4" name="文本框 3"/>
          <p:cNvSpPr txBox="1"/>
          <p:nvPr/>
        </p:nvSpPr>
        <p:spPr>
          <a:xfrm>
            <a:off x="147320" y="480695"/>
            <a:ext cx="9159875" cy="2491740"/>
          </a:xfrm>
          <a:prstGeom prst="rect">
            <a:avLst/>
          </a:prstGeom>
          <a:noFill/>
        </p:spPr>
        <p:txBody>
          <a:bodyPr wrap="square" rtlCol="0" anchor="t">
            <a:spAutoFit/>
          </a:bodyPr>
          <a:p>
            <a:pPr marL="342900" indent="-342900">
              <a:buFont typeface="Arial" panose="020B0604020202020204" pitchFamily="34" charset="0"/>
              <a:buChar char="•"/>
            </a:pPr>
            <a:r>
              <a:rPr lang="zh-CN" altLang="en-US" b="0"/>
              <a:t>very narrow tubes (&lt;1mm) that</a:t>
            </a:r>
            <a:r>
              <a:rPr lang="en-US" altLang="zh-CN" b="0"/>
              <a:t> </a:t>
            </a:r>
            <a:r>
              <a:rPr lang="zh-CN" altLang="en-US" b="0"/>
              <a:t>carry air from the bronchi to the</a:t>
            </a:r>
            <a:r>
              <a:rPr lang="en-US" altLang="zh-CN" b="0"/>
              <a:t> </a:t>
            </a:r>
            <a:r>
              <a:rPr lang="zh-CN" altLang="en-US" b="0"/>
              <a:t>alveoli</a:t>
            </a:r>
            <a:endParaRPr lang="zh-CN" altLang="en-US" b="0"/>
          </a:p>
          <a:p>
            <a:pPr marL="342900" indent="-342900">
              <a:buFont typeface="Arial" panose="020B0604020202020204" pitchFamily="34" charset="0"/>
              <a:buChar char="•"/>
            </a:pPr>
            <a:r>
              <a:rPr lang="zh-CN" altLang="en-US" b="0"/>
              <a:t>Surrounding the epithelium is smooth muscle. </a:t>
            </a:r>
            <a:endParaRPr lang="zh-CN" altLang="en-US" b="0"/>
          </a:p>
          <a:p>
            <a:pPr marL="342900" indent="-342900">
              <a:buFont typeface="Arial" panose="020B0604020202020204" pitchFamily="34" charset="0"/>
              <a:buChar char="•"/>
            </a:pPr>
            <a:r>
              <a:rPr lang="zh-CN" altLang="en-US" b="0"/>
              <a:t>There is no</a:t>
            </a:r>
            <a:r>
              <a:rPr lang="en-US" altLang="zh-CN" b="0"/>
              <a:t> </a:t>
            </a:r>
            <a:r>
              <a:rPr lang="zh-CN" altLang="en-US" b="0"/>
              <a:t>cartilage. </a:t>
            </a:r>
            <a:endParaRPr lang="zh-CN" altLang="en-US" b="0"/>
          </a:p>
          <a:p>
            <a:pPr marL="342900" indent="-342900">
              <a:buFont typeface="Arial" panose="020B0604020202020204" pitchFamily="34" charset="0"/>
              <a:buChar char="•"/>
            </a:pPr>
            <a:endParaRPr lang="zh-CN" altLang="en-US" b="0"/>
          </a:p>
        </p:txBody>
      </p:sp>
      <p:sp>
        <p:nvSpPr>
          <p:cNvPr id="5" name="文本框 4"/>
          <p:cNvSpPr txBox="1"/>
          <p:nvPr/>
        </p:nvSpPr>
        <p:spPr>
          <a:xfrm>
            <a:off x="5390515" y="2509520"/>
            <a:ext cx="3753485" cy="3415030"/>
          </a:xfrm>
          <a:prstGeom prst="rect">
            <a:avLst/>
          </a:prstGeom>
          <a:noFill/>
        </p:spPr>
        <p:txBody>
          <a:bodyPr wrap="square" rtlCol="0" anchor="t">
            <a:spAutoFit/>
          </a:bodyPr>
          <a:p>
            <a:pPr marL="342900" indent="-342900">
              <a:buFont typeface="Arial" panose="020B0604020202020204" pitchFamily="34" charset="0"/>
              <a:buChar char="•"/>
            </a:pPr>
            <a:r>
              <a:rPr lang="zh-CN" altLang="en-US" b="0">
                <a:highlight>
                  <a:srgbClr val="FFFF00"/>
                </a:highlight>
                <a:sym typeface="+mn-ea"/>
              </a:rPr>
              <a:t>Around the bronchiole are some alveoli. </a:t>
            </a:r>
            <a:endParaRPr lang="zh-CN" altLang="en-US" b="0">
              <a:highlight>
                <a:srgbClr val="FFFF00"/>
              </a:highlight>
              <a:sym typeface="+mn-ea"/>
            </a:endParaRPr>
          </a:p>
          <a:p>
            <a:pPr marL="342900" indent="-342900">
              <a:buFont typeface="Arial" panose="020B0604020202020204" pitchFamily="34" charset="0"/>
              <a:buChar char="•"/>
            </a:pPr>
            <a:r>
              <a:rPr lang="zh-CN" altLang="en-US" b="0">
                <a:sym typeface="+mn-ea"/>
              </a:rPr>
              <a:t>In living lung</a:t>
            </a:r>
            <a:r>
              <a:rPr lang="en-US" altLang="zh-CN" b="0">
                <a:sym typeface="+mn-ea"/>
              </a:rPr>
              <a:t> </a:t>
            </a:r>
            <a:r>
              <a:rPr lang="zh-CN" altLang="en-US" b="0">
                <a:sym typeface="+mn-ea"/>
              </a:rPr>
              <a:t>tissue there is no folding of the wall of the airways. </a:t>
            </a:r>
            <a:endParaRPr lang="zh-CN" altLang="en-US" b="0"/>
          </a:p>
          <a:p>
            <a:pPr>
              <a:buFont typeface="Arial" panose="020B0604020202020204" pitchFamily="34" charset="0"/>
            </a:pPr>
            <a:r>
              <a:rPr lang="zh-CN" altLang="en-US" b="0">
                <a:sym typeface="+mn-ea"/>
              </a:rPr>
              <a:t>Smooth</a:t>
            </a:r>
            <a:r>
              <a:rPr lang="en-US" altLang="zh-CN" b="0">
                <a:sym typeface="+mn-ea"/>
              </a:rPr>
              <a:t> </a:t>
            </a:r>
            <a:r>
              <a:rPr lang="zh-CN" altLang="en-US" b="0">
                <a:sym typeface="+mn-ea"/>
              </a:rPr>
              <a:t>muscle contracts at death to cause the folding you can see</a:t>
            </a:r>
            <a:endParaRPr lang="zh-CN" altLang="en-US" b="0">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alveoli </a:t>
            </a:r>
            <a:endParaRPr lang="en-US" altLang="zh-CN"/>
          </a:p>
        </p:txBody>
      </p:sp>
      <p:pic>
        <p:nvPicPr>
          <p:cNvPr id="4" name="图片 3"/>
          <p:cNvPicPr>
            <a:picLocks noChangeAspect="1"/>
          </p:cNvPicPr>
          <p:nvPr/>
        </p:nvPicPr>
        <p:blipFill>
          <a:blip r:embed="rId1"/>
          <a:stretch>
            <a:fillRect/>
          </a:stretch>
        </p:blipFill>
        <p:spPr>
          <a:xfrm>
            <a:off x="429260" y="3086100"/>
            <a:ext cx="4378960" cy="3402330"/>
          </a:xfrm>
          <a:prstGeom prst="rect">
            <a:avLst/>
          </a:prstGeom>
        </p:spPr>
      </p:pic>
      <p:sp>
        <p:nvSpPr>
          <p:cNvPr id="5" name="文本框 4"/>
          <p:cNvSpPr txBox="1"/>
          <p:nvPr/>
        </p:nvSpPr>
        <p:spPr>
          <a:xfrm>
            <a:off x="545465" y="1200150"/>
            <a:ext cx="7526655" cy="1568450"/>
          </a:xfrm>
          <a:prstGeom prst="rect">
            <a:avLst/>
          </a:prstGeom>
          <a:noFill/>
        </p:spPr>
        <p:txBody>
          <a:bodyPr wrap="square" rtlCol="0" anchor="t">
            <a:spAutoFit/>
          </a:bodyPr>
          <a:p>
            <a:pPr marL="342900" indent="-342900">
              <a:buFont typeface="Arial" panose="020B0604020202020204" pitchFamily="34" charset="0"/>
              <a:buChar char="•"/>
            </a:pPr>
            <a:r>
              <a:rPr lang="zh-CN" altLang="en-US" b="0"/>
              <a:t>main site of gas exchange in the</a:t>
            </a:r>
            <a:r>
              <a:rPr lang="en-US" altLang="zh-CN" b="0"/>
              <a:t> </a:t>
            </a:r>
            <a:r>
              <a:rPr lang="zh-CN" altLang="en-US" b="0"/>
              <a:t>lungs</a:t>
            </a:r>
            <a:endParaRPr lang="zh-CN" altLang="en-US" b="0"/>
          </a:p>
          <a:p>
            <a:pPr marL="342900" indent="-342900">
              <a:buFont typeface="Arial" panose="020B0604020202020204" pitchFamily="34" charset="0"/>
              <a:buChar char="•"/>
            </a:pPr>
            <a:r>
              <a:rPr lang="zh-CN" altLang="en-US" b="0"/>
              <a:t>tiny sacs</a:t>
            </a:r>
            <a:r>
              <a:rPr lang="en-US" altLang="zh-CN" b="0"/>
              <a:t> made of single layer of epithelium cells</a:t>
            </a:r>
            <a:endParaRPr lang="en-US" altLang="zh-CN" b="0"/>
          </a:p>
          <a:p>
            <a:pPr marL="342900" indent="-342900">
              <a:buFont typeface="Arial" panose="020B0604020202020204" pitchFamily="34" charset="0"/>
              <a:buChar char="•"/>
            </a:pPr>
            <a:r>
              <a:rPr lang="en-US" altLang="zh-CN" b="0"/>
              <a:t>blood vessels</a:t>
            </a:r>
            <a:endParaRPr lang="en-US" altLang="zh-CN" b="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en-US" altLang="zh-CN"/>
          </a:p>
        </p:txBody>
      </p:sp>
      <p:pic>
        <p:nvPicPr>
          <p:cNvPr id="5" name="图片 4"/>
          <p:cNvPicPr>
            <a:picLocks noChangeAspect="1"/>
          </p:cNvPicPr>
          <p:nvPr>
            <p:custDataLst>
              <p:tags r:id="rId1"/>
            </p:custDataLst>
          </p:nvPr>
        </p:nvPicPr>
        <p:blipFill>
          <a:blip r:embed="rId2"/>
          <a:srcRect b="-21875"/>
          <a:stretch>
            <a:fillRect/>
          </a:stretch>
        </p:blipFill>
        <p:spPr>
          <a:xfrm>
            <a:off x="222250" y="1730375"/>
            <a:ext cx="8588375" cy="26250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12090" y="1418934"/>
            <a:ext cx="4455248" cy="4240028"/>
          </a:xfrm>
        </p:spPr>
        <p:txBody>
          <a:bodyPr>
            <a:normAutofit/>
          </a:bodyPr>
          <a:lstStyle/>
          <a:p>
            <a:r>
              <a:rPr lang="en-US" sz="2400"/>
              <a:t>Each alveoli is surrounded by blood capillaries. </a:t>
            </a:r>
            <a:endParaRPr lang="en-US" sz="2400"/>
          </a:p>
          <a:p>
            <a:r>
              <a:rPr lang="en-US" sz="2400"/>
              <a:t>These carry </a:t>
            </a:r>
            <a:r>
              <a:rPr lang="en-US" sz="2400" b="1">
                <a:solidFill>
                  <a:schemeClr val="accent3">
                    <a:lumMod val="75000"/>
                  </a:schemeClr>
                </a:solidFill>
              </a:rPr>
              <a:t>deoxygenated</a:t>
            </a:r>
            <a:r>
              <a:rPr lang="en-US" sz="2400"/>
              <a:t> blood.</a:t>
            </a:r>
            <a:endParaRPr lang="en-US" sz="2400"/>
          </a:p>
          <a:p>
            <a:r>
              <a:rPr lang="en-US" sz="2400"/>
              <a:t>The carbon dioxide that is carried by the blood </a:t>
            </a:r>
            <a:r>
              <a:rPr lang="en-US" sz="2400" b="1">
                <a:solidFill>
                  <a:schemeClr val="accent3">
                    <a:lumMod val="75000"/>
                  </a:schemeClr>
                </a:solidFill>
              </a:rPr>
              <a:t>diffuses</a:t>
            </a:r>
            <a:r>
              <a:rPr lang="en-US" sz="2400"/>
              <a:t> into the alveoli to be exhaled.</a:t>
            </a:r>
            <a:endParaRPr lang="en-US" sz="2400"/>
          </a:p>
          <a:p>
            <a:r>
              <a:rPr lang="en-US" sz="2400"/>
              <a:t>The oxygen </a:t>
            </a:r>
            <a:r>
              <a:rPr lang="en-US" sz="2400" b="1">
                <a:solidFill>
                  <a:schemeClr val="accent3">
                    <a:lumMod val="75000"/>
                  </a:schemeClr>
                </a:solidFill>
              </a:rPr>
              <a:t>diffuses</a:t>
            </a:r>
            <a:r>
              <a:rPr lang="en-US" sz="2400"/>
              <a:t> into the blood from the alveoli and binds to the red blood cells.</a:t>
            </a:r>
            <a:endParaRPr lang="en-US" sz="2400"/>
          </a:p>
        </p:txBody>
      </p:sp>
      <p:sp>
        <p:nvSpPr>
          <p:cNvPr id="8" name="Slide Number Placeholder 2"/>
          <p:cNvSpPr>
            <a:spLocks noGrp="1"/>
          </p:cNvSpPr>
          <p:nvPr>
            <p:ph type="sldNum" sz="quarter" idx="10"/>
          </p:nvPr>
        </p:nvSpPr>
        <p:spPr/>
        <p:txBody>
          <a:bodyPr/>
          <a:lstStyle/>
          <a:p>
            <a:fld id="{C896265C-861C-3442-8EF5-8DF0EA85E3C1}" type="slidenum">
              <a:rPr lang="en-GB" smtClean="0"/>
            </a:fld>
            <a:endParaRPr lang="en-GB"/>
          </a:p>
        </p:txBody>
      </p:sp>
      <p:sp>
        <p:nvSpPr>
          <p:cNvPr id="3" name="Text Placeholder 2"/>
          <p:cNvSpPr>
            <a:spLocks noGrp="1"/>
          </p:cNvSpPr>
          <p:nvPr>
            <p:ph type="body" sz="quarter" idx="11"/>
          </p:nvPr>
        </p:nvSpPr>
        <p:spPr/>
        <p:txBody>
          <a:bodyPr/>
          <a:lstStyle/>
          <a:p>
            <a:r>
              <a:rPr lang="en-GB"/>
              <a:t>2g – Gas exchange - Humans</a:t>
            </a:r>
            <a:endParaRPr lang="en-GB"/>
          </a:p>
          <a:p>
            <a:endParaRPr lang="en-GB"/>
          </a:p>
        </p:txBody>
      </p:sp>
      <p:sp>
        <p:nvSpPr>
          <p:cNvPr id="4" name="Text Placeholder 3"/>
          <p:cNvSpPr>
            <a:spLocks noGrp="1"/>
          </p:cNvSpPr>
          <p:nvPr>
            <p:ph type="body" sz="quarter" idx="12"/>
          </p:nvPr>
        </p:nvSpPr>
        <p:spPr/>
        <p:txBody>
          <a:bodyPr/>
          <a:lstStyle/>
          <a:p>
            <a:r>
              <a:rPr lang="en-GB"/>
              <a:t>Alveoli</a:t>
            </a:r>
            <a:endParaRPr lang="en-GB"/>
          </a:p>
        </p:txBody>
      </p:sp>
      <p:sp>
        <p:nvSpPr>
          <p:cNvPr id="7" name="Oval 6"/>
          <p:cNvSpPr/>
          <p:nvPr/>
        </p:nvSpPr>
        <p:spPr>
          <a:xfrm>
            <a:off x="5895546" y="2743677"/>
            <a:ext cx="2751564" cy="2915610"/>
          </a:xfrm>
          <a:prstGeom prst="ellipse">
            <a:avLst/>
          </a:prstGeom>
          <a:solidFill>
            <a:srgbClr val="EBEBF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 name="Rectangle 9"/>
          <p:cNvSpPr/>
          <p:nvPr/>
        </p:nvSpPr>
        <p:spPr>
          <a:xfrm rot="20476433">
            <a:off x="6466451" y="2131088"/>
            <a:ext cx="594010" cy="845104"/>
          </a:xfrm>
          <a:prstGeom prst="rect">
            <a:avLst/>
          </a:prstGeom>
          <a:solidFill>
            <a:srgbClr val="EBEB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 name="Freeform 10"/>
          <p:cNvSpPr/>
          <p:nvPr/>
        </p:nvSpPr>
        <p:spPr>
          <a:xfrm>
            <a:off x="5526850" y="1835536"/>
            <a:ext cx="3434334" cy="4103705"/>
          </a:xfrm>
          <a:custGeom>
            <a:avLst/>
            <a:gdLst>
              <a:gd name="connsiteX0" fmla="*/ 423317 w 3434334"/>
              <a:gd name="connsiteY0" fmla="*/ 300438 h 4103705"/>
              <a:gd name="connsiteX1" fmla="*/ 580355 w 3434334"/>
              <a:gd name="connsiteY1" fmla="*/ 669157 h 4103705"/>
              <a:gd name="connsiteX2" fmla="*/ 662287 w 3434334"/>
              <a:gd name="connsiteY2" fmla="*/ 860344 h 4103705"/>
              <a:gd name="connsiteX3" fmla="*/ 723736 w 3434334"/>
              <a:gd name="connsiteY3" fmla="*/ 1072016 h 4103705"/>
              <a:gd name="connsiteX4" fmla="*/ 716909 w 3434334"/>
              <a:gd name="connsiteY4" fmla="*/ 1119813 h 4103705"/>
              <a:gd name="connsiteX5" fmla="*/ 703253 w 3434334"/>
              <a:gd name="connsiteY5" fmla="*/ 1235891 h 4103705"/>
              <a:gd name="connsiteX6" fmla="*/ 675942 w 3434334"/>
              <a:gd name="connsiteY6" fmla="*/ 1338313 h 4103705"/>
              <a:gd name="connsiteX7" fmla="*/ 621321 w 3434334"/>
              <a:gd name="connsiteY7" fmla="*/ 1447563 h 4103705"/>
              <a:gd name="connsiteX8" fmla="*/ 532561 w 3434334"/>
              <a:gd name="connsiteY8" fmla="*/ 1584126 h 4103705"/>
              <a:gd name="connsiteX9" fmla="*/ 464284 w 3434334"/>
              <a:gd name="connsiteY9" fmla="*/ 1700204 h 4103705"/>
              <a:gd name="connsiteX10" fmla="*/ 402834 w 3434334"/>
              <a:gd name="connsiteY10" fmla="*/ 1843595 h 4103705"/>
              <a:gd name="connsiteX11" fmla="*/ 355040 w 3434334"/>
              <a:gd name="connsiteY11" fmla="*/ 2014298 h 4103705"/>
              <a:gd name="connsiteX12" fmla="*/ 314074 w 3434334"/>
              <a:gd name="connsiteY12" fmla="*/ 2355704 h 4103705"/>
              <a:gd name="connsiteX13" fmla="*/ 320902 w 3434334"/>
              <a:gd name="connsiteY13" fmla="*/ 2492267 h 4103705"/>
              <a:gd name="connsiteX14" fmla="*/ 361868 w 3434334"/>
              <a:gd name="connsiteY14" fmla="*/ 2758564 h 4103705"/>
              <a:gd name="connsiteX15" fmla="*/ 464284 w 3434334"/>
              <a:gd name="connsiteY15" fmla="*/ 3045345 h 4103705"/>
              <a:gd name="connsiteX16" fmla="*/ 539388 w 3434334"/>
              <a:gd name="connsiteY16" fmla="*/ 3209220 h 4103705"/>
              <a:gd name="connsiteX17" fmla="*/ 614493 w 3434334"/>
              <a:gd name="connsiteY17" fmla="*/ 3332126 h 4103705"/>
              <a:gd name="connsiteX18" fmla="*/ 669115 w 3434334"/>
              <a:gd name="connsiteY18" fmla="*/ 3393579 h 4103705"/>
              <a:gd name="connsiteX19" fmla="*/ 744219 w 3434334"/>
              <a:gd name="connsiteY19" fmla="*/ 3496001 h 4103705"/>
              <a:gd name="connsiteX20" fmla="*/ 880773 w 3434334"/>
              <a:gd name="connsiteY20" fmla="*/ 3584767 h 4103705"/>
              <a:gd name="connsiteX21" fmla="*/ 1037811 w 3434334"/>
              <a:gd name="connsiteY21" fmla="*/ 3694017 h 4103705"/>
              <a:gd name="connsiteX22" fmla="*/ 1283608 w 3434334"/>
              <a:gd name="connsiteY22" fmla="*/ 3816923 h 4103705"/>
              <a:gd name="connsiteX23" fmla="*/ 1543061 w 3434334"/>
              <a:gd name="connsiteY23" fmla="*/ 3885205 h 4103705"/>
              <a:gd name="connsiteX24" fmla="*/ 1700098 w 3434334"/>
              <a:gd name="connsiteY24" fmla="*/ 3885205 h 4103705"/>
              <a:gd name="connsiteX25" fmla="*/ 1925412 w 3434334"/>
              <a:gd name="connsiteY25" fmla="*/ 3892033 h 4103705"/>
              <a:gd name="connsiteX26" fmla="*/ 2082449 w 3434334"/>
              <a:gd name="connsiteY26" fmla="*/ 3851064 h 4103705"/>
              <a:gd name="connsiteX27" fmla="*/ 2335074 w 3434334"/>
              <a:gd name="connsiteY27" fmla="*/ 3762298 h 4103705"/>
              <a:gd name="connsiteX28" fmla="*/ 2567216 w 3434334"/>
              <a:gd name="connsiteY28" fmla="*/ 3625736 h 4103705"/>
              <a:gd name="connsiteX29" fmla="*/ 2628665 w 3434334"/>
              <a:gd name="connsiteY29" fmla="*/ 3618908 h 4103705"/>
              <a:gd name="connsiteX30" fmla="*/ 2649148 w 3434334"/>
              <a:gd name="connsiteY30" fmla="*/ 3605251 h 4103705"/>
              <a:gd name="connsiteX31" fmla="*/ 2696942 w 3434334"/>
              <a:gd name="connsiteY31" fmla="*/ 3502829 h 4103705"/>
              <a:gd name="connsiteX32" fmla="*/ 2915429 w 3434334"/>
              <a:gd name="connsiteY32" fmla="*/ 3263845 h 4103705"/>
              <a:gd name="connsiteX33" fmla="*/ 3031500 w 3434334"/>
              <a:gd name="connsiteY33" fmla="*/ 3024861 h 4103705"/>
              <a:gd name="connsiteX34" fmla="*/ 3140743 w 3434334"/>
              <a:gd name="connsiteY34" fmla="*/ 2717595 h 4103705"/>
              <a:gd name="connsiteX35" fmla="*/ 3181709 w 3434334"/>
              <a:gd name="connsiteY35" fmla="*/ 2396673 h 4103705"/>
              <a:gd name="connsiteX36" fmla="*/ 3147571 w 3434334"/>
              <a:gd name="connsiteY36" fmla="*/ 2116720 h 4103705"/>
              <a:gd name="connsiteX37" fmla="*/ 3065638 w 3434334"/>
              <a:gd name="connsiteY37" fmla="*/ 1788970 h 4103705"/>
              <a:gd name="connsiteX38" fmla="*/ 2894946 w 3434334"/>
              <a:gd name="connsiteY38" fmla="*/ 1440735 h 4103705"/>
              <a:gd name="connsiteX39" fmla="*/ 2567216 w 3434334"/>
              <a:gd name="connsiteY39" fmla="*/ 1126641 h 4103705"/>
              <a:gd name="connsiteX40" fmla="*/ 2410179 w 3434334"/>
              <a:gd name="connsiteY40" fmla="*/ 894485 h 4103705"/>
              <a:gd name="connsiteX41" fmla="*/ 2362385 w 3434334"/>
              <a:gd name="connsiteY41" fmla="*/ 805719 h 4103705"/>
              <a:gd name="connsiteX42" fmla="*/ 2328246 w 3434334"/>
              <a:gd name="connsiteY42" fmla="*/ 655500 h 4103705"/>
              <a:gd name="connsiteX43" fmla="*/ 2307763 w 3434334"/>
              <a:gd name="connsiteY43" fmla="*/ 382375 h 4103705"/>
              <a:gd name="connsiteX44" fmla="*/ 2328246 w 3434334"/>
              <a:gd name="connsiteY44" fmla="*/ 184360 h 4103705"/>
              <a:gd name="connsiteX45" fmla="*/ 2369212 w 3434334"/>
              <a:gd name="connsiteY45" fmla="*/ 0 h 4103705"/>
              <a:gd name="connsiteX46" fmla="*/ 2676459 w 3434334"/>
              <a:gd name="connsiteY46" fmla="*/ 47797 h 4103705"/>
              <a:gd name="connsiteX47" fmla="*/ 2615010 w 3434334"/>
              <a:gd name="connsiteY47" fmla="*/ 300438 h 4103705"/>
              <a:gd name="connsiteX48" fmla="*/ 2601354 w 3434334"/>
              <a:gd name="connsiteY48" fmla="*/ 471141 h 4103705"/>
              <a:gd name="connsiteX49" fmla="*/ 2642321 w 3434334"/>
              <a:gd name="connsiteY49" fmla="*/ 716954 h 4103705"/>
              <a:gd name="connsiteX50" fmla="*/ 2731081 w 3434334"/>
              <a:gd name="connsiteY50" fmla="*/ 928626 h 4103705"/>
              <a:gd name="connsiteX51" fmla="*/ 2963223 w 3434334"/>
              <a:gd name="connsiteY51" fmla="*/ 1133469 h 4103705"/>
              <a:gd name="connsiteX52" fmla="*/ 3113432 w 3434334"/>
              <a:gd name="connsiteY52" fmla="*/ 1290516 h 4103705"/>
              <a:gd name="connsiteX53" fmla="*/ 3249986 w 3434334"/>
              <a:gd name="connsiteY53" fmla="*/ 1549985 h 4103705"/>
              <a:gd name="connsiteX54" fmla="*/ 3345574 w 3434334"/>
              <a:gd name="connsiteY54" fmla="*/ 1850423 h 4103705"/>
              <a:gd name="connsiteX55" fmla="*/ 3420679 w 3434334"/>
              <a:gd name="connsiteY55" fmla="*/ 2178173 h 4103705"/>
              <a:gd name="connsiteX56" fmla="*/ 3434334 w 3434334"/>
              <a:gd name="connsiteY56" fmla="*/ 2540064 h 4103705"/>
              <a:gd name="connsiteX57" fmla="*/ 3386540 w 3434334"/>
              <a:gd name="connsiteY57" fmla="*/ 2765392 h 4103705"/>
              <a:gd name="connsiteX58" fmla="*/ 3304608 w 3434334"/>
              <a:gd name="connsiteY58" fmla="*/ 3079486 h 4103705"/>
              <a:gd name="connsiteX59" fmla="*/ 3147571 w 3434334"/>
              <a:gd name="connsiteY59" fmla="*/ 3325298 h 4103705"/>
              <a:gd name="connsiteX60" fmla="*/ 2983706 w 3434334"/>
              <a:gd name="connsiteY60" fmla="*/ 3543798 h 4103705"/>
              <a:gd name="connsiteX61" fmla="*/ 2881290 w 3434334"/>
              <a:gd name="connsiteY61" fmla="*/ 3748642 h 4103705"/>
              <a:gd name="connsiteX62" fmla="*/ 2321419 w 3434334"/>
              <a:gd name="connsiteY62" fmla="*/ 3980798 h 4103705"/>
              <a:gd name="connsiteX63" fmla="*/ 1782030 w 3434334"/>
              <a:gd name="connsiteY63" fmla="*/ 4103705 h 4103705"/>
              <a:gd name="connsiteX64" fmla="*/ 1215331 w 3434334"/>
              <a:gd name="connsiteY64" fmla="*/ 4055908 h 4103705"/>
              <a:gd name="connsiteX65" fmla="*/ 839807 w 3434334"/>
              <a:gd name="connsiteY65" fmla="*/ 3837408 h 4103705"/>
              <a:gd name="connsiteX66" fmla="*/ 580355 w 3434334"/>
              <a:gd name="connsiteY66" fmla="*/ 3639392 h 4103705"/>
              <a:gd name="connsiteX67" fmla="*/ 348213 w 3434334"/>
              <a:gd name="connsiteY67" fmla="*/ 3277501 h 4103705"/>
              <a:gd name="connsiteX68" fmla="*/ 204831 w 3434334"/>
              <a:gd name="connsiteY68" fmla="*/ 2867814 h 4103705"/>
              <a:gd name="connsiteX69" fmla="*/ 6828 w 3434334"/>
              <a:gd name="connsiteY69" fmla="*/ 2335220 h 4103705"/>
              <a:gd name="connsiteX70" fmla="*/ 6828 w 3434334"/>
              <a:gd name="connsiteY70" fmla="*/ 2335220 h 4103705"/>
              <a:gd name="connsiteX71" fmla="*/ 0 w 3434334"/>
              <a:gd name="connsiteY71" fmla="*/ 2239626 h 4103705"/>
              <a:gd name="connsiteX72" fmla="*/ 81932 w 3434334"/>
              <a:gd name="connsiteY72" fmla="*/ 1993813 h 4103705"/>
              <a:gd name="connsiteX73" fmla="*/ 211659 w 3434334"/>
              <a:gd name="connsiteY73" fmla="*/ 1659235 h 4103705"/>
              <a:gd name="connsiteX74" fmla="*/ 341385 w 3434334"/>
              <a:gd name="connsiteY74" fmla="*/ 1392938 h 4103705"/>
              <a:gd name="connsiteX75" fmla="*/ 423317 w 3434334"/>
              <a:gd name="connsiteY75" fmla="*/ 1181266 h 4103705"/>
              <a:gd name="connsiteX76" fmla="*/ 423317 w 3434334"/>
              <a:gd name="connsiteY76" fmla="*/ 1092501 h 4103705"/>
              <a:gd name="connsiteX77" fmla="*/ 368696 w 3434334"/>
              <a:gd name="connsiteY77" fmla="*/ 894485 h 4103705"/>
              <a:gd name="connsiteX78" fmla="*/ 273108 w 3434334"/>
              <a:gd name="connsiteY78" fmla="*/ 696469 h 4103705"/>
              <a:gd name="connsiteX79" fmla="*/ 136554 w 3434334"/>
              <a:gd name="connsiteY79" fmla="*/ 430172 h 4103705"/>
              <a:gd name="connsiteX80" fmla="*/ 423317 w 3434334"/>
              <a:gd name="connsiteY80" fmla="*/ 300438 h 410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434334" h="4103705">
                <a:moveTo>
                  <a:pt x="423317" y="300438"/>
                </a:moveTo>
                <a:lnTo>
                  <a:pt x="580355" y="669157"/>
                </a:lnTo>
                <a:lnTo>
                  <a:pt x="662287" y="860344"/>
                </a:lnTo>
                <a:lnTo>
                  <a:pt x="723736" y="1072016"/>
                </a:lnTo>
                <a:lnTo>
                  <a:pt x="716909" y="1119813"/>
                </a:lnTo>
                <a:lnTo>
                  <a:pt x="703253" y="1235891"/>
                </a:lnTo>
                <a:lnTo>
                  <a:pt x="675942" y="1338313"/>
                </a:lnTo>
                <a:lnTo>
                  <a:pt x="621321" y="1447563"/>
                </a:lnTo>
                <a:lnTo>
                  <a:pt x="532561" y="1584126"/>
                </a:lnTo>
                <a:lnTo>
                  <a:pt x="464284" y="1700204"/>
                </a:lnTo>
                <a:lnTo>
                  <a:pt x="402834" y="1843595"/>
                </a:lnTo>
                <a:lnTo>
                  <a:pt x="355040" y="2014298"/>
                </a:lnTo>
                <a:lnTo>
                  <a:pt x="314074" y="2355704"/>
                </a:lnTo>
                <a:lnTo>
                  <a:pt x="320902" y="2492267"/>
                </a:lnTo>
                <a:lnTo>
                  <a:pt x="361868" y="2758564"/>
                </a:lnTo>
                <a:lnTo>
                  <a:pt x="464284" y="3045345"/>
                </a:lnTo>
                <a:lnTo>
                  <a:pt x="539388" y="3209220"/>
                </a:lnTo>
                <a:lnTo>
                  <a:pt x="614493" y="3332126"/>
                </a:lnTo>
                <a:lnTo>
                  <a:pt x="669115" y="3393579"/>
                </a:lnTo>
                <a:lnTo>
                  <a:pt x="744219" y="3496001"/>
                </a:lnTo>
                <a:lnTo>
                  <a:pt x="880773" y="3584767"/>
                </a:lnTo>
                <a:lnTo>
                  <a:pt x="1037811" y="3694017"/>
                </a:lnTo>
                <a:lnTo>
                  <a:pt x="1283608" y="3816923"/>
                </a:lnTo>
                <a:lnTo>
                  <a:pt x="1543061" y="3885205"/>
                </a:lnTo>
                <a:lnTo>
                  <a:pt x="1700098" y="3885205"/>
                </a:lnTo>
                <a:lnTo>
                  <a:pt x="1925412" y="3892033"/>
                </a:lnTo>
                <a:lnTo>
                  <a:pt x="2082449" y="3851064"/>
                </a:lnTo>
                <a:lnTo>
                  <a:pt x="2335074" y="3762298"/>
                </a:lnTo>
                <a:lnTo>
                  <a:pt x="2567216" y="3625736"/>
                </a:lnTo>
                <a:cubicBezTo>
                  <a:pt x="2587699" y="3623460"/>
                  <a:pt x="2608782" y="3624331"/>
                  <a:pt x="2628665" y="3618908"/>
                </a:cubicBezTo>
                <a:cubicBezTo>
                  <a:pt x="2684636" y="3603642"/>
                  <a:pt x="2621494" y="3605251"/>
                  <a:pt x="2649148" y="3605251"/>
                </a:cubicBezTo>
                <a:lnTo>
                  <a:pt x="2696942" y="3502829"/>
                </a:lnTo>
                <a:lnTo>
                  <a:pt x="2915429" y="3263845"/>
                </a:lnTo>
                <a:lnTo>
                  <a:pt x="3031500" y="3024861"/>
                </a:lnTo>
                <a:lnTo>
                  <a:pt x="3140743" y="2717595"/>
                </a:lnTo>
                <a:lnTo>
                  <a:pt x="3181709" y="2396673"/>
                </a:lnTo>
                <a:lnTo>
                  <a:pt x="3147571" y="2116720"/>
                </a:lnTo>
                <a:lnTo>
                  <a:pt x="3065638" y="1788970"/>
                </a:lnTo>
                <a:lnTo>
                  <a:pt x="2894946" y="1440735"/>
                </a:lnTo>
                <a:lnTo>
                  <a:pt x="2567216" y="1126641"/>
                </a:lnTo>
                <a:lnTo>
                  <a:pt x="2410179" y="894485"/>
                </a:lnTo>
                <a:lnTo>
                  <a:pt x="2362385" y="805719"/>
                </a:lnTo>
                <a:lnTo>
                  <a:pt x="2328246" y="655500"/>
                </a:lnTo>
                <a:lnTo>
                  <a:pt x="2307763" y="382375"/>
                </a:lnTo>
                <a:lnTo>
                  <a:pt x="2328246" y="184360"/>
                </a:lnTo>
                <a:lnTo>
                  <a:pt x="2369212" y="0"/>
                </a:lnTo>
                <a:lnTo>
                  <a:pt x="2676459" y="47797"/>
                </a:lnTo>
                <a:lnTo>
                  <a:pt x="2615010" y="300438"/>
                </a:lnTo>
                <a:lnTo>
                  <a:pt x="2601354" y="471141"/>
                </a:lnTo>
                <a:lnTo>
                  <a:pt x="2642321" y="716954"/>
                </a:lnTo>
                <a:lnTo>
                  <a:pt x="2731081" y="928626"/>
                </a:lnTo>
                <a:lnTo>
                  <a:pt x="2963223" y="1133469"/>
                </a:lnTo>
                <a:lnTo>
                  <a:pt x="3113432" y="1290516"/>
                </a:lnTo>
                <a:lnTo>
                  <a:pt x="3249986" y="1549985"/>
                </a:lnTo>
                <a:lnTo>
                  <a:pt x="3345574" y="1850423"/>
                </a:lnTo>
                <a:lnTo>
                  <a:pt x="3420679" y="2178173"/>
                </a:lnTo>
                <a:lnTo>
                  <a:pt x="3434334" y="2540064"/>
                </a:lnTo>
                <a:lnTo>
                  <a:pt x="3386540" y="2765392"/>
                </a:lnTo>
                <a:lnTo>
                  <a:pt x="3304608" y="3079486"/>
                </a:lnTo>
                <a:lnTo>
                  <a:pt x="3147571" y="3325298"/>
                </a:lnTo>
                <a:lnTo>
                  <a:pt x="2983706" y="3543798"/>
                </a:lnTo>
                <a:lnTo>
                  <a:pt x="2881290" y="3748642"/>
                </a:lnTo>
                <a:lnTo>
                  <a:pt x="2321419" y="3980798"/>
                </a:lnTo>
                <a:lnTo>
                  <a:pt x="1782030" y="4103705"/>
                </a:lnTo>
                <a:lnTo>
                  <a:pt x="1215331" y="4055908"/>
                </a:lnTo>
                <a:lnTo>
                  <a:pt x="839807" y="3837408"/>
                </a:lnTo>
                <a:lnTo>
                  <a:pt x="580355" y="3639392"/>
                </a:lnTo>
                <a:lnTo>
                  <a:pt x="348213" y="3277501"/>
                </a:lnTo>
                <a:lnTo>
                  <a:pt x="204831" y="2867814"/>
                </a:lnTo>
                <a:lnTo>
                  <a:pt x="6828" y="2335220"/>
                </a:lnTo>
                <a:lnTo>
                  <a:pt x="6828" y="2335220"/>
                </a:lnTo>
                <a:lnTo>
                  <a:pt x="0" y="2239626"/>
                </a:lnTo>
                <a:lnTo>
                  <a:pt x="81932" y="1993813"/>
                </a:lnTo>
                <a:lnTo>
                  <a:pt x="211659" y="1659235"/>
                </a:lnTo>
                <a:lnTo>
                  <a:pt x="341385" y="1392938"/>
                </a:lnTo>
                <a:lnTo>
                  <a:pt x="423317" y="1181266"/>
                </a:lnTo>
                <a:lnTo>
                  <a:pt x="423317" y="1092501"/>
                </a:lnTo>
                <a:lnTo>
                  <a:pt x="368696" y="894485"/>
                </a:lnTo>
                <a:lnTo>
                  <a:pt x="273108" y="696469"/>
                </a:lnTo>
                <a:lnTo>
                  <a:pt x="136554" y="430172"/>
                </a:lnTo>
                <a:lnTo>
                  <a:pt x="423317" y="300438"/>
                </a:lnTo>
                <a:close/>
              </a:path>
            </a:pathLst>
          </a:custGeom>
          <a:solidFill>
            <a:schemeClr val="accent2">
              <a:lumMod val="40000"/>
              <a:lumOff val="60000"/>
            </a:schemeClr>
          </a:solidFill>
          <a:ln w="28575">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Right Arrow 11"/>
          <p:cNvSpPr/>
          <p:nvPr/>
        </p:nvSpPr>
        <p:spPr>
          <a:xfrm rot="4245198">
            <a:off x="6101757" y="2504157"/>
            <a:ext cx="1133058" cy="259469"/>
          </a:xfrm>
          <a:prstGeom prst="rightArrow">
            <a:avLst/>
          </a:prstGeom>
          <a:solidFill>
            <a:schemeClr val="accent3">
              <a:lumMod val="5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13" name="Right Arrow 12"/>
          <p:cNvSpPr/>
          <p:nvPr/>
        </p:nvSpPr>
        <p:spPr>
          <a:xfrm rot="15002060">
            <a:off x="6298486" y="2342663"/>
            <a:ext cx="1133058" cy="259469"/>
          </a:xfrm>
          <a:prstGeom prst="rightArrow">
            <a:avLst/>
          </a:prstGeom>
          <a:solidFill>
            <a:schemeClr val="accent3">
              <a:lumMod val="5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14" name="Bent Arrow 13"/>
          <p:cNvSpPr/>
          <p:nvPr/>
        </p:nvSpPr>
        <p:spPr>
          <a:xfrm rot="20406196">
            <a:off x="6167279" y="4613894"/>
            <a:ext cx="764703" cy="860344"/>
          </a:xfrm>
          <a:prstGeom prst="bentArrow">
            <a:avLst>
              <a:gd name="adj1" fmla="val 25000"/>
              <a:gd name="adj2" fmla="val 29854"/>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15" name="Bent Arrow 14"/>
          <p:cNvSpPr/>
          <p:nvPr/>
        </p:nvSpPr>
        <p:spPr>
          <a:xfrm rot="4569648">
            <a:off x="7855911" y="4438544"/>
            <a:ext cx="764703" cy="860344"/>
          </a:xfrm>
          <a:prstGeom prst="bentArrow">
            <a:avLst>
              <a:gd name="adj1" fmla="val 25000"/>
              <a:gd name="adj2" fmla="val 29854"/>
              <a:gd name="adj3" fmla="val 25000"/>
              <a:gd name="adj4" fmla="val 750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solidFill>
                <a:schemeClr val="tx1"/>
              </a:solidFill>
            </a:endParaRPr>
          </a:p>
        </p:txBody>
      </p:sp>
      <p:sp>
        <p:nvSpPr>
          <p:cNvPr id="16" name="Oval 15"/>
          <p:cNvSpPr/>
          <p:nvPr/>
        </p:nvSpPr>
        <p:spPr>
          <a:xfrm rot="20700000">
            <a:off x="6043703" y="2933175"/>
            <a:ext cx="126232" cy="2783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7" name="Oval 16"/>
          <p:cNvSpPr/>
          <p:nvPr/>
        </p:nvSpPr>
        <p:spPr>
          <a:xfrm rot="900000">
            <a:off x="5832430" y="3360053"/>
            <a:ext cx="126232" cy="2783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8" name="Oval 17"/>
          <p:cNvSpPr/>
          <p:nvPr/>
        </p:nvSpPr>
        <p:spPr>
          <a:xfrm rot="9900000">
            <a:off x="5654757" y="3807088"/>
            <a:ext cx="126232" cy="2783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 name="Oval 18"/>
          <p:cNvSpPr/>
          <p:nvPr/>
        </p:nvSpPr>
        <p:spPr>
          <a:xfrm rot="900000">
            <a:off x="5644322" y="4112353"/>
            <a:ext cx="126232" cy="2783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0" name="Oval 19"/>
          <p:cNvSpPr/>
          <p:nvPr/>
        </p:nvSpPr>
        <p:spPr>
          <a:xfrm rot="20700000">
            <a:off x="5816882" y="4688050"/>
            <a:ext cx="126232" cy="2783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 name="Oval 20"/>
          <p:cNvSpPr/>
          <p:nvPr/>
        </p:nvSpPr>
        <p:spPr>
          <a:xfrm rot="18900000">
            <a:off x="6083522" y="5203276"/>
            <a:ext cx="126232" cy="2783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2" name="Oval 21"/>
          <p:cNvSpPr/>
          <p:nvPr/>
        </p:nvSpPr>
        <p:spPr>
          <a:xfrm rot="18900000">
            <a:off x="6659282" y="5597560"/>
            <a:ext cx="126232" cy="2783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Oval 22"/>
          <p:cNvSpPr/>
          <p:nvPr/>
        </p:nvSpPr>
        <p:spPr>
          <a:xfrm rot="16200000">
            <a:off x="7228323" y="5677484"/>
            <a:ext cx="126232" cy="2783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4" name="Oval 23"/>
          <p:cNvSpPr/>
          <p:nvPr/>
        </p:nvSpPr>
        <p:spPr>
          <a:xfrm rot="16200000">
            <a:off x="7782472" y="5562557"/>
            <a:ext cx="126232" cy="278347"/>
          </a:xfrm>
          <a:prstGeom prst="ellipse">
            <a:avLst/>
          </a:prstGeom>
          <a:gradFill>
            <a:gsLst>
              <a:gs pos="0">
                <a:schemeClr val="accent1">
                  <a:tint val="100000"/>
                  <a:shade val="100000"/>
                  <a:satMod val="130000"/>
                </a:schemeClr>
              </a:gs>
              <a:gs pos="100000">
                <a:schemeClr val="accent1">
                  <a:tint val="50000"/>
                  <a:shade val="100000"/>
                  <a:satMod val="350000"/>
                </a:schemeClr>
              </a:gs>
              <a:gs pos="12000">
                <a:schemeClr val="accent2">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 name="Oval 24"/>
          <p:cNvSpPr/>
          <p:nvPr/>
        </p:nvSpPr>
        <p:spPr>
          <a:xfrm rot="9900000">
            <a:off x="8264153" y="5299812"/>
            <a:ext cx="126232" cy="27834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6" name="Oval 25"/>
          <p:cNvSpPr/>
          <p:nvPr/>
        </p:nvSpPr>
        <p:spPr>
          <a:xfrm rot="9900000">
            <a:off x="8662677" y="4656245"/>
            <a:ext cx="126232" cy="27834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7" name="Oval 26"/>
          <p:cNvSpPr/>
          <p:nvPr/>
        </p:nvSpPr>
        <p:spPr>
          <a:xfrm rot="12600000">
            <a:off x="8758801" y="4207529"/>
            <a:ext cx="126232" cy="27834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8" name="Oval 27"/>
          <p:cNvSpPr/>
          <p:nvPr/>
        </p:nvSpPr>
        <p:spPr>
          <a:xfrm rot="10800000">
            <a:off x="8747405" y="3758813"/>
            <a:ext cx="126232" cy="27834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9" name="Oval 28"/>
          <p:cNvSpPr/>
          <p:nvPr/>
        </p:nvSpPr>
        <p:spPr>
          <a:xfrm rot="7200000">
            <a:off x="8603061" y="3310097"/>
            <a:ext cx="126232" cy="27834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30" name="Oval 29"/>
          <p:cNvSpPr/>
          <p:nvPr/>
        </p:nvSpPr>
        <p:spPr>
          <a:xfrm rot="9900000">
            <a:off x="8289265" y="2861381"/>
            <a:ext cx="126232" cy="27834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31" name="Oval 30"/>
          <p:cNvSpPr/>
          <p:nvPr/>
        </p:nvSpPr>
        <p:spPr>
          <a:xfrm rot="8100000">
            <a:off x="7975469" y="2412665"/>
            <a:ext cx="126232" cy="27834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32" name="TextBox 31"/>
          <p:cNvSpPr txBox="1"/>
          <p:nvPr/>
        </p:nvSpPr>
        <p:spPr>
          <a:xfrm rot="20400000">
            <a:off x="6238335" y="3013349"/>
            <a:ext cx="1639699" cy="368300"/>
          </a:xfrm>
          <a:prstGeom prst="rect">
            <a:avLst/>
          </a:prstGeom>
          <a:noFill/>
        </p:spPr>
        <p:txBody>
          <a:bodyPr wrap="square" rtlCol="0">
            <a:spAutoFit/>
          </a:bodyPr>
          <a:lstStyle/>
          <a:p>
            <a:r>
              <a:rPr lang="en-US" sz="1800"/>
              <a:t>air in and out</a:t>
            </a:r>
            <a:endParaRPr lang="en-US" sz="1800"/>
          </a:p>
        </p:txBody>
      </p:sp>
      <p:sp>
        <p:nvSpPr>
          <p:cNvPr id="33" name="Down Arrow 32"/>
          <p:cNvSpPr/>
          <p:nvPr/>
        </p:nvSpPr>
        <p:spPr>
          <a:xfrm rot="19731462">
            <a:off x="5614881" y="1718921"/>
            <a:ext cx="193974" cy="63064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4" name="Down Arrow 33"/>
          <p:cNvSpPr/>
          <p:nvPr/>
        </p:nvSpPr>
        <p:spPr>
          <a:xfrm rot="11370628">
            <a:off x="7936885" y="1680710"/>
            <a:ext cx="193974" cy="630648"/>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35" name="TextBox 34"/>
          <p:cNvSpPr txBox="1"/>
          <p:nvPr/>
        </p:nvSpPr>
        <p:spPr>
          <a:xfrm rot="4549953">
            <a:off x="7208681" y="4678950"/>
            <a:ext cx="1020367" cy="306705"/>
          </a:xfrm>
          <a:prstGeom prst="rect">
            <a:avLst/>
          </a:prstGeom>
          <a:noFill/>
        </p:spPr>
        <p:txBody>
          <a:bodyPr wrap="square" rtlCol="0">
            <a:spAutoFit/>
          </a:bodyPr>
          <a:lstStyle/>
          <a:p>
            <a:r>
              <a:rPr lang="en-US" sz="1400"/>
              <a:t>Oxygen</a:t>
            </a:r>
            <a:endParaRPr lang="en-US" sz="1400"/>
          </a:p>
        </p:txBody>
      </p:sp>
      <p:sp>
        <p:nvSpPr>
          <p:cNvPr id="36" name="TextBox 35"/>
          <p:cNvSpPr txBox="1"/>
          <p:nvPr/>
        </p:nvSpPr>
        <p:spPr>
          <a:xfrm rot="2965095">
            <a:off x="6154864" y="4573690"/>
            <a:ext cx="1645306" cy="306705"/>
          </a:xfrm>
          <a:prstGeom prst="rect">
            <a:avLst/>
          </a:prstGeom>
          <a:noFill/>
        </p:spPr>
        <p:txBody>
          <a:bodyPr wrap="square" rtlCol="0">
            <a:spAutoFit/>
          </a:bodyPr>
          <a:lstStyle/>
          <a:p>
            <a:r>
              <a:rPr lang="en-US" sz="1400"/>
              <a:t>Carbon dioxide</a:t>
            </a:r>
            <a:endParaRPr lang="en-US" sz="1400"/>
          </a:p>
        </p:txBody>
      </p:sp>
      <p:sp>
        <p:nvSpPr>
          <p:cNvPr id="37" name="TextBox 36"/>
          <p:cNvSpPr txBox="1"/>
          <p:nvPr/>
        </p:nvSpPr>
        <p:spPr>
          <a:xfrm rot="278913">
            <a:off x="7315515" y="1467680"/>
            <a:ext cx="1930771" cy="306705"/>
          </a:xfrm>
          <a:prstGeom prst="rect">
            <a:avLst/>
          </a:prstGeom>
          <a:noFill/>
        </p:spPr>
        <p:txBody>
          <a:bodyPr wrap="square" rtlCol="0">
            <a:spAutoFit/>
          </a:bodyPr>
          <a:lstStyle/>
          <a:p>
            <a:r>
              <a:rPr lang="en-US" sz="1400"/>
              <a:t>Oxygenated blood</a:t>
            </a:r>
            <a:endParaRPr lang="en-US" sz="1400"/>
          </a:p>
        </p:txBody>
      </p:sp>
      <p:sp>
        <p:nvSpPr>
          <p:cNvPr id="38" name="TextBox 37"/>
          <p:cNvSpPr txBox="1"/>
          <p:nvPr/>
        </p:nvSpPr>
        <p:spPr>
          <a:xfrm rot="19790692">
            <a:off x="4812431" y="1288382"/>
            <a:ext cx="1930771" cy="521970"/>
          </a:xfrm>
          <a:prstGeom prst="rect">
            <a:avLst/>
          </a:prstGeom>
          <a:noFill/>
        </p:spPr>
        <p:txBody>
          <a:bodyPr wrap="square" rtlCol="0">
            <a:spAutoFit/>
          </a:bodyPr>
          <a:lstStyle/>
          <a:p>
            <a:r>
              <a:rPr lang="en-US" sz="1400"/>
              <a:t>Deoxygenated blood</a:t>
            </a:r>
            <a:endParaRPr lang="en-US" sz="1400"/>
          </a:p>
        </p:txBody>
      </p:sp>
      <p:cxnSp>
        <p:nvCxnSpPr>
          <p:cNvPr id="39" name="Straight Arrow Connector 38"/>
          <p:cNvCxnSpPr>
            <a:endCxn id="19" idx="2"/>
          </p:cNvCxnSpPr>
          <p:nvPr/>
        </p:nvCxnSpPr>
        <p:spPr>
          <a:xfrm>
            <a:off x="5526850" y="3049176"/>
            <a:ext cx="307730" cy="43371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0" name="TextBox 39"/>
          <p:cNvSpPr txBox="1"/>
          <p:nvPr/>
        </p:nvSpPr>
        <p:spPr>
          <a:xfrm rot="17813111">
            <a:off x="4541682" y="2612279"/>
            <a:ext cx="1930771" cy="306705"/>
          </a:xfrm>
          <a:prstGeom prst="rect">
            <a:avLst/>
          </a:prstGeom>
          <a:noFill/>
        </p:spPr>
        <p:txBody>
          <a:bodyPr wrap="square" rtlCol="0">
            <a:spAutoFit/>
          </a:bodyPr>
          <a:lstStyle/>
          <a:p>
            <a:r>
              <a:rPr lang="en-US" sz="1400"/>
              <a:t>Red blood cell</a:t>
            </a:r>
            <a:endParaRPr lang="en-US" sz="1400"/>
          </a:p>
        </p:txBody>
      </p:sp>
      <p:cxnSp>
        <p:nvCxnSpPr>
          <p:cNvPr id="41" name="Straight Arrow Connector 40"/>
          <p:cNvCxnSpPr>
            <a:endCxn id="11" idx="68"/>
          </p:cNvCxnSpPr>
          <p:nvPr/>
        </p:nvCxnSpPr>
        <p:spPr>
          <a:xfrm flipV="1">
            <a:off x="5575984" y="4703350"/>
            <a:ext cx="155697" cy="6618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2" name="TextBox 41"/>
          <p:cNvSpPr txBox="1"/>
          <p:nvPr/>
        </p:nvSpPr>
        <p:spPr>
          <a:xfrm rot="278913">
            <a:off x="5072834" y="5421205"/>
            <a:ext cx="1930771" cy="306705"/>
          </a:xfrm>
          <a:prstGeom prst="rect">
            <a:avLst/>
          </a:prstGeom>
          <a:noFill/>
        </p:spPr>
        <p:txBody>
          <a:bodyPr wrap="square" rtlCol="0">
            <a:spAutoFit/>
          </a:bodyPr>
          <a:lstStyle/>
          <a:p>
            <a:r>
              <a:rPr lang="en-US" sz="1400"/>
              <a:t>Capillary</a:t>
            </a:r>
            <a:endParaRPr lang="en-US" sz="14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ppt_x"/>
                                          </p:val>
                                        </p:tav>
                                        <p:tav tm="100000">
                                          <p:val>
                                            <p:strVal val="#ppt_x"/>
                                          </p:val>
                                        </p:tav>
                                      </p:tavLst>
                                    </p:anim>
                                    <p:anim calcmode="lin" valueType="num">
                                      <p:cBhvr additive="base">
                                        <p:cTn id="12" dur="500" fill="hold"/>
                                        <p:tgtEl>
                                          <p:spTgt spid="4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 calcmode="lin" valueType="num">
                                      <p:cBhvr additive="base">
                                        <p:cTn id="2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 calcmode="lin" valueType="num">
                                      <p:cBhvr additive="base">
                                        <p:cTn id="2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anim calcmode="lin" valueType="num">
                                      <p:cBhvr additive="base">
                                        <p:cTn id="3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ppt_x"/>
                                          </p:val>
                                        </p:tav>
                                        <p:tav tm="100000">
                                          <p:val>
                                            <p:strVal val="#ppt_x"/>
                                          </p:val>
                                        </p:tav>
                                      </p:tavLst>
                                    </p:anim>
                                    <p:anim calcmode="lin" valueType="num">
                                      <p:cBhvr additive="base">
                                        <p:cTn id="38" dur="500" fill="hold"/>
                                        <p:tgtEl>
                                          <p:spTgt spid="3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additive="base">
                                        <p:cTn id="41" dur="500" fill="hold"/>
                                        <p:tgtEl>
                                          <p:spTgt spid="38"/>
                                        </p:tgtEl>
                                        <p:attrNameLst>
                                          <p:attrName>ppt_x</p:attrName>
                                        </p:attrNameLst>
                                      </p:cBhvr>
                                      <p:tavLst>
                                        <p:tav tm="0">
                                          <p:val>
                                            <p:strVal val="#ppt_x"/>
                                          </p:val>
                                        </p:tav>
                                        <p:tav tm="100000">
                                          <p:val>
                                            <p:strVal val="#ppt_x"/>
                                          </p:val>
                                        </p:tav>
                                      </p:tavLst>
                                    </p:anim>
                                    <p:anim calcmode="lin" valueType="num">
                                      <p:cBhvr additive="base">
                                        <p:cTn id="42" dur="500" fill="hold"/>
                                        <p:tgtEl>
                                          <p:spTgt spid="3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additive="base">
                                        <p:cTn id="61" dur="500" fill="hold"/>
                                        <p:tgtEl>
                                          <p:spTgt spid="20"/>
                                        </p:tgtEl>
                                        <p:attrNameLst>
                                          <p:attrName>ppt_x</p:attrName>
                                        </p:attrNameLst>
                                      </p:cBhvr>
                                      <p:tavLst>
                                        <p:tav tm="0">
                                          <p:val>
                                            <p:strVal val="#ppt_x"/>
                                          </p:val>
                                        </p:tav>
                                        <p:tav tm="100000">
                                          <p:val>
                                            <p:strVal val="#ppt_x"/>
                                          </p:val>
                                        </p:tav>
                                      </p:tavLst>
                                    </p:anim>
                                    <p:anim calcmode="lin" valueType="num">
                                      <p:cBhvr additive="base">
                                        <p:cTn id="62" dur="500" fill="hold"/>
                                        <p:tgtEl>
                                          <p:spTgt spid="2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ppt_x"/>
                                          </p:val>
                                        </p:tav>
                                        <p:tav tm="100000">
                                          <p:val>
                                            <p:strVal val="#ppt_x"/>
                                          </p:val>
                                        </p:tav>
                                      </p:tavLst>
                                    </p:anim>
                                    <p:anim calcmode="lin" valueType="num">
                                      <p:cBhvr additive="base">
                                        <p:cTn id="66" dur="500" fill="hold"/>
                                        <p:tgtEl>
                                          <p:spTgt spid="2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additive="base">
                                        <p:cTn id="69" dur="500" fill="hold"/>
                                        <p:tgtEl>
                                          <p:spTgt spid="22"/>
                                        </p:tgtEl>
                                        <p:attrNameLst>
                                          <p:attrName>ppt_x</p:attrName>
                                        </p:attrNameLst>
                                      </p:cBhvr>
                                      <p:tavLst>
                                        <p:tav tm="0">
                                          <p:val>
                                            <p:strVal val="#ppt_x"/>
                                          </p:val>
                                        </p:tav>
                                        <p:tav tm="100000">
                                          <p:val>
                                            <p:strVal val="#ppt_x"/>
                                          </p:val>
                                        </p:tav>
                                      </p:tavLst>
                                    </p:anim>
                                    <p:anim calcmode="lin" valueType="num">
                                      <p:cBhvr additive="base">
                                        <p:cTn id="70" dur="500" fill="hold"/>
                                        <p:tgtEl>
                                          <p:spTgt spid="22"/>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500" fill="hold"/>
                                        <p:tgtEl>
                                          <p:spTgt spid="40"/>
                                        </p:tgtEl>
                                        <p:attrNameLst>
                                          <p:attrName>ppt_x</p:attrName>
                                        </p:attrNameLst>
                                      </p:cBhvr>
                                      <p:tavLst>
                                        <p:tav tm="0">
                                          <p:val>
                                            <p:strVal val="#ppt_x"/>
                                          </p:val>
                                        </p:tav>
                                        <p:tav tm="100000">
                                          <p:val>
                                            <p:strVal val="#ppt_x"/>
                                          </p:val>
                                        </p:tav>
                                      </p:tavLst>
                                    </p:anim>
                                    <p:anim calcmode="lin" valueType="num">
                                      <p:cBhvr additive="base">
                                        <p:cTn id="78" dur="500" fill="hold"/>
                                        <p:tgtEl>
                                          <p:spTgt spid="40"/>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9"/>
                                        </p:tgtEl>
                                        <p:attrNameLst>
                                          <p:attrName>style.visibility</p:attrName>
                                        </p:attrNameLst>
                                      </p:cBhvr>
                                      <p:to>
                                        <p:strVal val="visible"/>
                                      </p:to>
                                    </p:set>
                                    <p:anim calcmode="lin" valueType="num">
                                      <p:cBhvr additive="base">
                                        <p:cTn id="81" dur="500" fill="hold"/>
                                        <p:tgtEl>
                                          <p:spTgt spid="39"/>
                                        </p:tgtEl>
                                        <p:attrNameLst>
                                          <p:attrName>ppt_x</p:attrName>
                                        </p:attrNameLst>
                                      </p:cBhvr>
                                      <p:tavLst>
                                        <p:tav tm="0">
                                          <p:val>
                                            <p:strVal val="#ppt_x"/>
                                          </p:val>
                                        </p:tav>
                                        <p:tav tm="100000">
                                          <p:val>
                                            <p:strVal val="#ppt_x"/>
                                          </p:val>
                                        </p:tav>
                                      </p:tavLst>
                                    </p:anim>
                                    <p:anim calcmode="lin" valueType="num">
                                      <p:cBhvr additive="base">
                                        <p:cTn id="8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500" fill="hold"/>
                                        <p:tgtEl>
                                          <p:spTgt spid="14"/>
                                        </p:tgtEl>
                                        <p:attrNameLst>
                                          <p:attrName>ppt_x</p:attrName>
                                        </p:attrNameLst>
                                      </p:cBhvr>
                                      <p:tavLst>
                                        <p:tav tm="0">
                                          <p:val>
                                            <p:strVal val="#ppt_x"/>
                                          </p:val>
                                        </p:tav>
                                        <p:tav tm="100000">
                                          <p:val>
                                            <p:strVal val="#ppt_x"/>
                                          </p:val>
                                        </p:tav>
                                      </p:tavLst>
                                    </p:anim>
                                    <p:anim calcmode="lin" valueType="num">
                                      <p:cBhvr additive="base">
                                        <p:cTn id="88" dur="500" fill="hold"/>
                                        <p:tgtEl>
                                          <p:spTgt spid="14"/>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anim calcmode="lin" valueType="num">
                                      <p:cBhvr additive="base">
                                        <p:cTn id="91" dur="500" fill="hold"/>
                                        <p:tgtEl>
                                          <p:spTgt spid="36"/>
                                        </p:tgtEl>
                                        <p:attrNameLst>
                                          <p:attrName>ppt_x</p:attrName>
                                        </p:attrNameLst>
                                      </p:cBhvr>
                                      <p:tavLst>
                                        <p:tav tm="0">
                                          <p:val>
                                            <p:strVal val="#ppt_x"/>
                                          </p:val>
                                        </p:tav>
                                        <p:tav tm="100000">
                                          <p:val>
                                            <p:strVal val="#ppt_x"/>
                                          </p:val>
                                        </p:tav>
                                      </p:tavLst>
                                    </p:anim>
                                    <p:anim calcmode="lin" valueType="num">
                                      <p:cBhvr additive="base">
                                        <p:cTn id="9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9">
                                            <p:txEl>
                                              <p:pRg st="3" end="3"/>
                                            </p:txEl>
                                          </p:spTgt>
                                        </p:tgtEl>
                                        <p:attrNameLst>
                                          <p:attrName>style.visibility</p:attrName>
                                        </p:attrNameLst>
                                      </p:cBhvr>
                                      <p:to>
                                        <p:strVal val="visible"/>
                                      </p:to>
                                    </p:set>
                                    <p:anim calcmode="lin" valueType="num">
                                      <p:cBhvr additive="base">
                                        <p:cTn id="97"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additive="base">
                                        <p:cTn id="103" dur="500" fill="hold"/>
                                        <p:tgtEl>
                                          <p:spTgt spid="35"/>
                                        </p:tgtEl>
                                        <p:attrNameLst>
                                          <p:attrName>ppt_x</p:attrName>
                                        </p:attrNameLst>
                                      </p:cBhvr>
                                      <p:tavLst>
                                        <p:tav tm="0">
                                          <p:val>
                                            <p:strVal val="#ppt_x"/>
                                          </p:val>
                                        </p:tav>
                                        <p:tav tm="100000">
                                          <p:val>
                                            <p:strVal val="#ppt_x"/>
                                          </p:val>
                                        </p:tav>
                                      </p:tavLst>
                                    </p:anim>
                                    <p:anim calcmode="lin" valueType="num">
                                      <p:cBhvr additive="base">
                                        <p:cTn id="104" dur="500" fill="hold"/>
                                        <p:tgtEl>
                                          <p:spTgt spid="35"/>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 calcmode="lin" valueType="num">
                                      <p:cBhvr additive="base">
                                        <p:cTn id="107" dur="500" fill="hold"/>
                                        <p:tgtEl>
                                          <p:spTgt spid="15"/>
                                        </p:tgtEl>
                                        <p:attrNameLst>
                                          <p:attrName>ppt_x</p:attrName>
                                        </p:attrNameLst>
                                      </p:cBhvr>
                                      <p:tavLst>
                                        <p:tav tm="0">
                                          <p:val>
                                            <p:strVal val="#ppt_x"/>
                                          </p:val>
                                        </p:tav>
                                        <p:tav tm="100000">
                                          <p:val>
                                            <p:strVal val="#ppt_x"/>
                                          </p:val>
                                        </p:tav>
                                      </p:tavLst>
                                    </p:anim>
                                    <p:anim calcmode="lin" valueType="num">
                                      <p:cBhvr additive="base">
                                        <p:cTn id="10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 calcmode="lin" valueType="num">
                                      <p:cBhvr additive="base">
                                        <p:cTn id="113" dur="500" fill="hold"/>
                                        <p:tgtEl>
                                          <p:spTgt spid="24"/>
                                        </p:tgtEl>
                                        <p:attrNameLst>
                                          <p:attrName>ppt_x</p:attrName>
                                        </p:attrNameLst>
                                      </p:cBhvr>
                                      <p:tavLst>
                                        <p:tav tm="0">
                                          <p:val>
                                            <p:strVal val="#ppt_x"/>
                                          </p:val>
                                        </p:tav>
                                        <p:tav tm="100000">
                                          <p:val>
                                            <p:strVal val="#ppt_x"/>
                                          </p:val>
                                        </p:tav>
                                      </p:tavLst>
                                    </p:anim>
                                    <p:anim calcmode="lin" valueType="num">
                                      <p:cBhvr additive="base">
                                        <p:cTn id="114" dur="500" fill="hold"/>
                                        <p:tgtEl>
                                          <p:spTgt spid="24"/>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 calcmode="lin" valueType="num">
                                      <p:cBhvr additive="base">
                                        <p:cTn id="117" dur="500" fill="hold"/>
                                        <p:tgtEl>
                                          <p:spTgt spid="25"/>
                                        </p:tgtEl>
                                        <p:attrNameLst>
                                          <p:attrName>ppt_x</p:attrName>
                                        </p:attrNameLst>
                                      </p:cBhvr>
                                      <p:tavLst>
                                        <p:tav tm="0">
                                          <p:val>
                                            <p:strVal val="#ppt_x"/>
                                          </p:val>
                                        </p:tav>
                                        <p:tav tm="100000">
                                          <p:val>
                                            <p:strVal val="#ppt_x"/>
                                          </p:val>
                                        </p:tav>
                                      </p:tavLst>
                                    </p:anim>
                                    <p:anim calcmode="lin" valueType="num">
                                      <p:cBhvr additive="base">
                                        <p:cTn id="118" dur="500" fill="hold"/>
                                        <p:tgtEl>
                                          <p:spTgt spid="25"/>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26"/>
                                        </p:tgtEl>
                                        <p:attrNameLst>
                                          <p:attrName>style.visibility</p:attrName>
                                        </p:attrNameLst>
                                      </p:cBhvr>
                                      <p:to>
                                        <p:strVal val="visible"/>
                                      </p:to>
                                    </p:set>
                                    <p:anim calcmode="lin" valueType="num">
                                      <p:cBhvr additive="base">
                                        <p:cTn id="121" dur="500" fill="hold"/>
                                        <p:tgtEl>
                                          <p:spTgt spid="26"/>
                                        </p:tgtEl>
                                        <p:attrNameLst>
                                          <p:attrName>ppt_x</p:attrName>
                                        </p:attrNameLst>
                                      </p:cBhvr>
                                      <p:tavLst>
                                        <p:tav tm="0">
                                          <p:val>
                                            <p:strVal val="#ppt_x"/>
                                          </p:val>
                                        </p:tav>
                                        <p:tav tm="100000">
                                          <p:val>
                                            <p:strVal val="#ppt_x"/>
                                          </p:val>
                                        </p:tav>
                                      </p:tavLst>
                                    </p:anim>
                                    <p:anim calcmode="lin" valueType="num">
                                      <p:cBhvr additive="base">
                                        <p:cTn id="122" dur="500" fill="hold"/>
                                        <p:tgtEl>
                                          <p:spTgt spid="26"/>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27"/>
                                        </p:tgtEl>
                                        <p:attrNameLst>
                                          <p:attrName>style.visibility</p:attrName>
                                        </p:attrNameLst>
                                      </p:cBhvr>
                                      <p:to>
                                        <p:strVal val="visible"/>
                                      </p:to>
                                    </p:set>
                                    <p:anim calcmode="lin" valueType="num">
                                      <p:cBhvr additive="base">
                                        <p:cTn id="125" dur="500" fill="hold"/>
                                        <p:tgtEl>
                                          <p:spTgt spid="27"/>
                                        </p:tgtEl>
                                        <p:attrNameLst>
                                          <p:attrName>ppt_x</p:attrName>
                                        </p:attrNameLst>
                                      </p:cBhvr>
                                      <p:tavLst>
                                        <p:tav tm="0">
                                          <p:val>
                                            <p:strVal val="#ppt_x"/>
                                          </p:val>
                                        </p:tav>
                                        <p:tav tm="100000">
                                          <p:val>
                                            <p:strVal val="#ppt_x"/>
                                          </p:val>
                                        </p:tav>
                                      </p:tavLst>
                                    </p:anim>
                                    <p:anim calcmode="lin" valueType="num">
                                      <p:cBhvr additive="base">
                                        <p:cTn id="126" dur="500" fill="hold"/>
                                        <p:tgtEl>
                                          <p:spTgt spid="27"/>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28"/>
                                        </p:tgtEl>
                                        <p:attrNameLst>
                                          <p:attrName>style.visibility</p:attrName>
                                        </p:attrNameLst>
                                      </p:cBhvr>
                                      <p:to>
                                        <p:strVal val="visible"/>
                                      </p:to>
                                    </p:set>
                                    <p:anim calcmode="lin" valueType="num">
                                      <p:cBhvr additive="base">
                                        <p:cTn id="129" dur="500" fill="hold"/>
                                        <p:tgtEl>
                                          <p:spTgt spid="28"/>
                                        </p:tgtEl>
                                        <p:attrNameLst>
                                          <p:attrName>ppt_x</p:attrName>
                                        </p:attrNameLst>
                                      </p:cBhvr>
                                      <p:tavLst>
                                        <p:tav tm="0">
                                          <p:val>
                                            <p:strVal val="#ppt_x"/>
                                          </p:val>
                                        </p:tav>
                                        <p:tav tm="100000">
                                          <p:val>
                                            <p:strVal val="#ppt_x"/>
                                          </p:val>
                                        </p:tav>
                                      </p:tavLst>
                                    </p:anim>
                                    <p:anim calcmode="lin" valueType="num">
                                      <p:cBhvr additive="base">
                                        <p:cTn id="130" dur="500" fill="hold"/>
                                        <p:tgtEl>
                                          <p:spTgt spid="28"/>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29"/>
                                        </p:tgtEl>
                                        <p:attrNameLst>
                                          <p:attrName>style.visibility</p:attrName>
                                        </p:attrNameLst>
                                      </p:cBhvr>
                                      <p:to>
                                        <p:strVal val="visible"/>
                                      </p:to>
                                    </p:set>
                                    <p:anim calcmode="lin" valueType="num">
                                      <p:cBhvr additive="base">
                                        <p:cTn id="133" dur="500" fill="hold"/>
                                        <p:tgtEl>
                                          <p:spTgt spid="29"/>
                                        </p:tgtEl>
                                        <p:attrNameLst>
                                          <p:attrName>ppt_x</p:attrName>
                                        </p:attrNameLst>
                                      </p:cBhvr>
                                      <p:tavLst>
                                        <p:tav tm="0">
                                          <p:val>
                                            <p:strVal val="#ppt_x"/>
                                          </p:val>
                                        </p:tav>
                                        <p:tav tm="100000">
                                          <p:val>
                                            <p:strVal val="#ppt_x"/>
                                          </p:val>
                                        </p:tav>
                                      </p:tavLst>
                                    </p:anim>
                                    <p:anim calcmode="lin" valueType="num">
                                      <p:cBhvr additive="base">
                                        <p:cTn id="134" dur="500" fill="hold"/>
                                        <p:tgtEl>
                                          <p:spTgt spid="29"/>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30"/>
                                        </p:tgtEl>
                                        <p:attrNameLst>
                                          <p:attrName>style.visibility</p:attrName>
                                        </p:attrNameLst>
                                      </p:cBhvr>
                                      <p:to>
                                        <p:strVal val="visible"/>
                                      </p:to>
                                    </p:set>
                                    <p:anim calcmode="lin" valueType="num">
                                      <p:cBhvr additive="base">
                                        <p:cTn id="137" dur="500" fill="hold"/>
                                        <p:tgtEl>
                                          <p:spTgt spid="30"/>
                                        </p:tgtEl>
                                        <p:attrNameLst>
                                          <p:attrName>ppt_x</p:attrName>
                                        </p:attrNameLst>
                                      </p:cBhvr>
                                      <p:tavLst>
                                        <p:tav tm="0">
                                          <p:val>
                                            <p:strVal val="#ppt_x"/>
                                          </p:val>
                                        </p:tav>
                                        <p:tav tm="100000">
                                          <p:val>
                                            <p:strVal val="#ppt_x"/>
                                          </p:val>
                                        </p:tav>
                                      </p:tavLst>
                                    </p:anim>
                                    <p:anim calcmode="lin" valueType="num">
                                      <p:cBhvr additive="base">
                                        <p:cTn id="138" dur="500" fill="hold"/>
                                        <p:tgtEl>
                                          <p:spTgt spid="30"/>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31"/>
                                        </p:tgtEl>
                                        <p:attrNameLst>
                                          <p:attrName>style.visibility</p:attrName>
                                        </p:attrNameLst>
                                      </p:cBhvr>
                                      <p:to>
                                        <p:strVal val="visible"/>
                                      </p:to>
                                    </p:set>
                                    <p:anim calcmode="lin" valueType="num">
                                      <p:cBhvr additive="base">
                                        <p:cTn id="141" dur="500" fill="hold"/>
                                        <p:tgtEl>
                                          <p:spTgt spid="31"/>
                                        </p:tgtEl>
                                        <p:attrNameLst>
                                          <p:attrName>ppt_x</p:attrName>
                                        </p:attrNameLst>
                                      </p:cBhvr>
                                      <p:tavLst>
                                        <p:tav tm="0">
                                          <p:val>
                                            <p:strVal val="#ppt_x"/>
                                          </p:val>
                                        </p:tav>
                                        <p:tav tm="100000">
                                          <p:val>
                                            <p:strVal val="#ppt_x"/>
                                          </p:val>
                                        </p:tav>
                                      </p:tavLst>
                                    </p:anim>
                                    <p:anim calcmode="lin" valueType="num">
                                      <p:cBhvr additive="base">
                                        <p:cTn id="142" dur="500" fill="hold"/>
                                        <p:tgtEl>
                                          <p:spTgt spid="31"/>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34"/>
                                        </p:tgtEl>
                                        <p:attrNameLst>
                                          <p:attrName>style.visibility</p:attrName>
                                        </p:attrNameLst>
                                      </p:cBhvr>
                                      <p:to>
                                        <p:strVal val="visible"/>
                                      </p:to>
                                    </p:set>
                                    <p:anim calcmode="lin" valueType="num">
                                      <p:cBhvr additive="base">
                                        <p:cTn id="145" dur="500" fill="hold"/>
                                        <p:tgtEl>
                                          <p:spTgt spid="34"/>
                                        </p:tgtEl>
                                        <p:attrNameLst>
                                          <p:attrName>ppt_x</p:attrName>
                                        </p:attrNameLst>
                                      </p:cBhvr>
                                      <p:tavLst>
                                        <p:tav tm="0">
                                          <p:val>
                                            <p:strVal val="#ppt_x"/>
                                          </p:val>
                                        </p:tav>
                                        <p:tav tm="100000">
                                          <p:val>
                                            <p:strVal val="#ppt_x"/>
                                          </p:val>
                                        </p:tav>
                                      </p:tavLst>
                                    </p:anim>
                                    <p:anim calcmode="lin" valueType="num">
                                      <p:cBhvr additive="base">
                                        <p:cTn id="146" dur="500" fill="hold"/>
                                        <p:tgtEl>
                                          <p:spTgt spid="34"/>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37"/>
                                        </p:tgtEl>
                                        <p:attrNameLst>
                                          <p:attrName>style.visibility</p:attrName>
                                        </p:attrNameLst>
                                      </p:cBhvr>
                                      <p:to>
                                        <p:strVal val="visible"/>
                                      </p:to>
                                    </p:set>
                                    <p:anim calcmode="lin" valueType="num">
                                      <p:cBhvr additive="base">
                                        <p:cTn id="149" dur="500" fill="hold"/>
                                        <p:tgtEl>
                                          <p:spTgt spid="37"/>
                                        </p:tgtEl>
                                        <p:attrNameLst>
                                          <p:attrName>ppt_x</p:attrName>
                                        </p:attrNameLst>
                                      </p:cBhvr>
                                      <p:tavLst>
                                        <p:tav tm="0">
                                          <p:val>
                                            <p:strVal val="#ppt_x"/>
                                          </p:val>
                                        </p:tav>
                                        <p:tav tm="100000">
                                          <p:val>
                                            <p:strVal val="#ppt_x"/>
                                          </p:val>
                                        </p:tav>
                                      </p:tavLst>
                                    </p:anim>
                                    <p:anim calcmode="lin" valueType="num">
                                      <p:cBhvr additive="base">
                                        <p:cTn id="15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1"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P spid="25" grpId="0" bldLvl="0" animBg="1"/>
      <p:bldP spid="26" grpId="0" bldLvl="0" animBg="1"/>
      <p:bldP spid="27" grpId="0" bldLvl="0" animBg="1"/>
      <p:bldP spid="28" grpId="0" bldLvl="0" animBg="1"/>
      <p:bldP spid="29" grpId="0" bldLvl="0" animBg="1"/>
      <p:bldP spid="30" grpId="0" bldLvl="0" animBg="1"/>
      <p:bldP spid="31" grpId="0" bldLvl="0" animBg="1"/>
      <p:bldP spid="33" grpId="0" bldLvl="0" animBg="1"/>
      <p:bldP spid="34" grpId="0" bldLvl="0" animBg="1"/>
      <p:bldP spid="35" grpId="0"/>
      <p:bldP spid="36" grpId="0"/>
      <p:bldP spid="37" grpId="0"/>
      <p:bldP spid="38" grpId="0"/>
      <p:bldP spid="40" grpId="0"/>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2962" name="标题 1192961"/>
          <p:cNvSpPr>
            <a:spLocks noGrp="1"/>
          </p:cNvSpPr>
          <p:nvPr>
            <p:ph type="title"/>
          </p:nvPr>
        </p:nvSpPr>
        <p:spPr/>
        <p:txBody>
          <a:bodyPr anchor="ctr" anchorCtr="0"/>
          <a:p>
            <a:r>
              <a:rPr lang="en-GB" altLang="zh-CN"/>
              <a:t>Gas exchange in the alveoli</a:t>
            </a:r>
            <a:endParaRPr lang="en-GB" altLang="zh-CN"/>
          </a:p>
        </p:txBody>
      </p:sp>
      <p:pic>
        <p:nvPicPr>
          <p:cNvPr id="1192972" name="图片 1192971"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192973" name="图片 1192972"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2049" name="图片 2048" descr="ppt/media/image35.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2250" y="276860"/>
            <a:ext cx="7240588" cy="549275"/>
          </a:xfrm>
        </p:spPr>
        <p:txBody>
          <a:bodyPr/>
          <a:p>
            <a:r>
              <a:rPr lang="zh-CN" altLang="en-US" b="0">
                <a:sym typeface="+mn-ea"/>
              </a:rPr>
              <a:t>How alveoli are adapted for gas exchange</a:t>
            </a:r>
            <a:br>
              <a:rPr lang="zh-CN" altLang="en-US" b="0"/>
            </a:br>
            <a:endParaRPr lang="zh-CN" altLang="en-US" b="0"/>
          </a:p>
        </p:txBody>
      </p:sp>
      <p:sp>
        <p:nvSpPr>
          <p:cNvPr id="5" name="文本框 4"/>
          <p:cNvSpPr txBox="1"/>
          <p:nvPr/>
        </p:nvSpPr>
        <p:spPr>
          <a:xfrm>
            <a:off x="329565" y="1016635"/>
            <a:ext cx="8814435" cy="2091690"/>
          </a:xfrm>
          <a:prstGeom prst="rect">
            <a:avLst/>
          </a:prstGeom>
          <a:noFill/>
        </p:spPr>
        <p:txBody>
          <a:bodyPr wrap="square" rtlCol="0" anchor="t">
            <a:spAutoFit/>
          </a:bodyPr>
          <a:p>
            <a:r>
              <a:rPr lang="zh-CN" altLang="en-US" sz="2000" b="0"/>
              <a:t>1) squamous epithelium is one cell thick</a:t>
            </a:r>
            <a:r>
              <a:rPr lang="en-US" altLang="zh-CN" sz="2000" b="0"/>
              <a:t> </a:t>
            </a:r>
            <a:r>
              <a:rPr lang="zh-CN" altLang="en-US" sz="2000" b="0">
                <a:ea typeface="宋体" panose="02010600030101010101" pitchFamily="2" charset="-122"/>
              </a:rPr>
              <a:t>，</a:t>
            </a:r>
            <a:r>
              <a:rPr lang="zh-CN" altLang="en-US" sz="2000" b="0"/>
              <a:t> short diffusion distance，large surface area for gas</a:t>
            </a:r>
            <a:r>
              <a:rPr lang="en-US" altLang="zh-CN" sz="2000" b="0"/>
              <a:t> </a:t>
            </a:r>
            <a:r>
              <a:rPr lang="zh-CN" altLang="en-US" sz="2000" b="0"/>
              <a:t>exchange</a:t>
            </a:r>
            <a:endParaRPr lang="zh-CN" altLang="en-US" sz="2000" b="0"/>
          </a:p>
          <a:p>
            <a:r>
              <a:rPr lang="en-US" altLang="zh-CN" sz="2000" b="0"/>
              <a:t>2</a:t>
            </a:r>
            <a:r>
              <a:rPr lang="zh-CN" altLang="en-US" sz="2000" b="0"/>
              <a:t>) surrounded by a network of capillaries</a:t>
            </a:r>
            <a:endParaRPr lang="zh-CN" altLang="en-US" sz="2000" b="0"/>
          </a:p>
          <a:p>
            <a:r>
              <a:rPr lang="en-US" altLang="zh-CN" sz="2000" b="0"/>
              <a:t>3</a:t>
            </a:r>
            <a:r>
              <a:rPr lang="zh-CN" altLang="en-US" sz="2000" b="0"/>
              <a:t>) RBC can come very close to air maintaining</a:t>
            </a:r>
            <a:r>
              <a:rPr lang="en-US" altLang="zh-CN" sz="2000" b="0"/>
              <a:t> </a:t>
            </a:r>
            <a:r>
              <a:rPr lang="zh-CN" altLang="en-US" sz="2000" b="0">
                <a:highlight>
                  <a:srgbClr val="FFFF00"/>
                </a:highlight>
              </a:rPr>
              <a:t>diffusion gradient</a:t>
            </a:r>
            <a:endParaRPr lang="zh-CN" altLang="en-US" sz="2000" b="0">
              <a:highlight>
                <a:srgbClr val="FFFF00"/>
              </a:highlight>
            </a:endParaRPr>
          </a:p>
          <a:p>
            <a:r>
              <a:rPr lang="en-US" altLang="zh-CN" sz="2000" b="0"/>
              <a:t>4</a:t>
            </a:r>
            <a:r>
              <a:rPr lang="zh-CN" altLang="en-US" sz="2000" b="0">
                <a:ea typeface="宋体" panose="02010600030101010101" pitchFamily="2" charset="-122"/>
              </a:rPr>
              <a:t>）</a:t>
            </a:r>
            <a:r>
              <a:rPr lang="en-US" altLang="zh-CN" sz="2000" b="0">
                <a:ea typeface="宋体" panose="02010600030101010101" pitchFamily="2" charset="-122"/>
              </a:rPr>
              <a:t>permeable </a:t>
            </a:r>
            <a:r>
              <a:rPr lang="en-US" altLang="zh-CN" sz="2000" b="0">
                <a:ea typeface="宋体" panose="02010600030101010101" pitchFamily="2" charset="-122"/>
              </a:rPr>
              <a:t>wall</a:t>
            </a:r>
            <a:endParaRPr lang="en-US" altLang="zh-CN" sz="2000" b="0">
              <a:ea typeface="宋体" panose="02010600030101010101" pitchFamily="2" charset="-122"/>
            </a:endParaRPr>
          </a:p>
        </p:txBody>
      </p:sp>
      <p:pic>
        <p:nvPicPr>
          <p:cNvPr id="103" name="图片 102"/>
          <p:cNvPicPr/>
          <p:nvPr>
            <p:custDataLst>
              <p:tags r:id="rId1"/>
            </p:custDataLst>
          </p:nvPr>
        </p:nvPicPr>
        <p:blipFill>
          <a:blip r:embed="rId2"/>
          <a:stretch>
            <a:fillRect/>
          </a:stretch>
        </p:blipFill>
        <p:spPr>
          <a:xfrm>
            <a:off x="5393055" y="3429000"/>
            <a:ext cx="3279775" cy="2957195"/>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200130" name="标题 1200129"/>
          <p:cNvSpPr>
            <a:spLocks noGrp="1"/>
          </p:cNvSpPr>
          <p:nvPr>
            <p:ph type="title"/>
          </p:nvPr>
        </p:nvSpPr>
        <p:spPr/>
        <p:txBody>
          <a:bodyPr anchor="ctr" anchorCtr="0"/>
          <a:p>
            <a:r>
              <a:rPr lang="en-GB" altLang="zh-CN"/>
              <a:t>Structures of the human lung</a:t>
            </a:r>
            <a:endParaRPr lang="en-GB" altLang="zh-CN"/>
          </a:p>
        </p:txBody>
      </p:sp>
      <p:pic>
        <p:nvPicPr>
          <p:cNvPr id="1200137" name="图片 1200136"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200138" name="图片 1200137" descr="notes_icon"/>
          <p:cNvPicPr>
            <a:picLocks noChangeAspect="1"/>
          </p:cNvPicPr>
          <p:nvPr/>
        </p:nvPicPr>
        <p:blipFill>
          <a:blip r:embed="rId2"/>
          <a:stretch>
            <a:fillRect/>
          </a:stretch>
        </p:blipFill>
        <p:spPr>
          <a:xfrm>
            <a:off x="6973888" y="150813"/>
            <a:ext cx="442912" cy="387350"/>
          </a:xfrm>
          <a:prstGeom prst="rect">
            <a:avLst/>
          </a:prstGeom>
          <a:noFill/>
          <a:ln w="9525">
            <a:noFill/>
          </a:ln>
        </p:spPr>
      </p:pic>
      <p:pic>
        <p:nvPicPr>
          <p:cNvPr id="1200139" name="图片 1200138"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pic>
        <p:nvPicPr>
          <p:cNvPr id="3073" name="图片 3072" descr="ppt/media/image37.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9106" name="标题 1199105"/>
          <p:cNvSpPr>
            <a:spLocks noGrp="1"/>
          </p:cNvSpPr>
          <p:nvPr>
            <p:ph type="title"/>
          </p:nvPr>
        </p:nvSpPr>
        <p:spPr/>
        <p:txBody>
          <a:bodyPr anchor="ctr" anchorCtr="0"/>
          <a:p>
            <a:r>
              <a:rPr lang="en-GB" altLang="zh-CN"/>
              <a:t>Why do we breathe?</a:t>
            </a:r>
            <a:endParaRPr lang="en-GB" altLang="zh-CN"/>
          </a:p>
        </p:txBody>
      </p:sp>
      <p:sp>
        <p:nvSpPr>
          <p:cNvPr id="1199108" name="文本框 1199107"/>
          <p:cNvSpPr txBox="1"/>
          <p:nvPr/>
        </p:nvSpPr>
        <p:spPr>
          <a:xfrm>
            <a:off x="563563" y="2627313"/>
            <a:ext cx="5394325" cy="1187450"/>
          </a:xfrm>
          <a:prstGeom prst="rect">
            <a:avLst/>
          </a:prstGeom>
          <a:noFill/>
          <a:ln w="9525">
            <a:noFill/>
          </a:ln>
        </p:spPr>
        <p:txBody>
          <a:bodyPr>
            <a:spAutoFit/>
          </a:bodyPr>
          <a:p>
            <a:r>
              <a:rPr lang="en-GB" altLang="zh-CN" b="0"/>
              <a:t>Fish manage this by keeping a continuous stream of oxygenated water moving over their gills.</a:t>
            </a:r>
            <a:endParaRPr lang="en-GB" altLang="zh-CN" b="0"/>
          </a:p>
        </p:txBody>
      </p:sp>
      <p:sp>
        <p:nvSpPr>
          <p:cNvPr id="1199111" name="文本框 1199110"/>
          <p:cNvSpPr txBox="1"/>
          <p:nvPr/>
        </p:nvSpPr>
        <p:spPr>
          <a:xfrm>
            <a:off x="563563" y="784225"/>
            <a:ext cx="8362950" cy="1187450"/>
          </a:xfrm>
          <a:prstGeom prst="rect">
            <a:avLst/>
          </a:prstGeom>
          <a:noFill/>
          <a:ln w="38100">
            <a:noFill/>
          </a:ln>
        </p:spPr>
        <p:txBody>
          <a:bodyPr>
            <a:spAutoFit/>
          </a:bodyPr>
          <a:p>
            <a:r>
              <a:rPr lang="en-GB" altLang="zh-CN" b="0"/>
              <a:t>Animals need to maintain a concentration gradient across their exchange surfaces so that oxygen will diffuse into the blood and carbon dioxide will diffuse out.</a:t>
            </a:r>
            <a:endParaRPr lang="en-GB" altLang="zh-CN" b="0"/>
          </a:p>
        </p:txBody>
      </p:sp>
      <p:pic>
        <p:nvPicPr>
          <p:cNvPr id="1199116" name="图片 1199115" descr="cyclist"/>
          <p:cNvPicPr>
            <a:picLocks noChangeAspect="1"/>
          </p:cNvPicPr>
          <p:nvPr/>
        </p:nvPicPr>
        <p:blipFill>
          <a:blip r:embed="rId1"/>
          <a:stretch>
            <a:fillRect/>
          </a:stretch>
        </p:blipFill>
        <p:spPr>
          <a:xfrm>
            <a:off x="6183313" y="2097088"/>
            <a:ext cx="2619375" cy="3933825"/>
          </a:xfrm>
          <a:prstGeom prst="rect">
            <a:avLst/>
          </a:prstGeom>
          <a:noFill/>
          <a:ln w="9525">
            <a:noFill/>
          </a:ln>
        </p:spPr>
      </p:pic>
      <p:sp>
        <p:nvSpPr>
          <p:cNvPr id="1199117" name="文本框 1199116"/>
          <p:cNvSpPr txBox="1"/>
          <p:nvPr/>
        </p:nvSpPr>
        <p:spPr>
          <a:xfrm>
            <a:off x="563563" y="4470400"/>
            <a:ext cx="5337175" cy="1552575"/>
          </a:xfrm>
          <a:prstGeom prst="rect">
            <a:avLst/>
          </a:prstGeom>
          <a:noFill/>
          <a:ln w="38100">
            <a:noFill/>
          </a:ln>
        </p:spPr>
        <p:txBody>
          <a:bodyPr>
            <a:spAutoFit/>
          </a:bodyPr>
          <a:p>
            <a:r>
              <a:rPr lang="en-GB" altLang="zh-CN" b="0"/>
              <a:t>In animals such as mammals and birds, a concentration gradient is maintained in the alveoli by the mechanism of </a:t>
            </a:r>
            <a:r>
              <a:rPr lang="en-GB" altLang="zh-CN">
                <a:solidFill>
                  <a:srgbClr val="10BC45"/>
                </a:solidFill>
              </a:rPr>
              <a:t>ventilation</a:t>
            </a:r>
            <a:r>
              <a:rPr lang="en-GB" altLang="zh-CN" b="0"/>
              <a:t>.</a:t>
            </a:r>
            <a:endParaRPr lang="en-GB" altLang="zh-CN" b="0"/>
          </a:p>
        </p:txBody>
      </p:sp>
      <p:pic>
        <p:nvPicPr>
          <p:cNvPr id="1199118" name="图片 1199117"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99116"/>
                                        </p:tgtEl>
                                        <p:attrNameLst>
                                          <p:attrName>style.visibility</p:attrName>
                                        </p:attrNameLst>
                                      </p:cBhvr>
                                      <p:to>
                                        <p:strVal val="visible"/>
                                      </p:to>
                                    </p:set>
                                    <p:animEffect transition="in" filter="wipe(down)">
                                      <p:cBhvr>
                                        <p:cTn id="7" dur="500"/>
                                        <p:tgtEl>
                                          <p:spTgt spid="11991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99108"/>
                                        </p:tgtEl>
                                        <p:attrNameLst>
                                          <p:attrName>style.visibility</p:attrName>
                                        </p:attrNameLst>
                                      </p:cBhvr>
                                      <p:to>
                                        <p:strVal val="visible"/>
                                      </p:to>
                                    </p:set>
                                    <p:animEffect transition="in" filter="dissolve">
                                      <p:cBhvr>
                                        <p:cTn id="12" dur="500"/>
                                        <p:tgtEl>
                                          <p:spTgt spid="119910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99117"/>
                                        </p:tgtEl>
                                        <p:attrNameLst>
                                          <p:attrName>style.visibility</p:attrName>
                                        </p:attrNameLst>
                                      </p:cBhvr>
                                      <p:to>
                                        <p:strVal val="visible"/>
                                      </p:to>
                                    </p:set>
                                    <p:animEffect transition="in" filter="dissolve">
                                      <p:cBhvr>
                                        <p:cTn id="17" dur="500"/>
                                        <p:tgtEl>
                                          <p:spTgt spid="1199117"/>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1199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9108" grpId="0"/>
      <p:bldP spid="11991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1154" name="标题 1201153"/>
          <p:cNvSpPr>
            <a:spLocks noGrp="1"/>
          </p:cNvSpPr>
          <p:nvPr>
            <p:ph type="title"/>
          </p:nvPr>
        </p:nvSpPr>
        <p:spPr/>
        <p:txBody>
          <a:bodyPr anchor="ctr" anchorCtr="0"/>
          <a:p>
            <a:r>
              <a:rPr lang="en-GB" altLang="zh-CN"/>
              <a:t>The mechanism of ventilation</a:t>
            </a:r>
            <a:endParaRPr lang="en-GB" altLang="zh-CN"/>
          </a:p>
        </p:txBody>
      </p:sp>
      <p:pic>
        <p:nvPicPr>
          <p:cNvPr id="1201165" name="图片 1201164"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201166" name="图片 1201165"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4097" name="图片 4096" descr="ppt/media/image39.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sz="quarter" idx="11"/>
          </p:nvPr>
        </p:nvSpPr>
        <p:spPr/>
        <p:txBody>
          <a:bodyPr/>
          <a:p>
            <a:endParaRPr lang="zh-CN" altLang="en-US"/>
          </a:p>
        </p:txBody>
      </p:sp>
      <p:sp>
        <p:nvSpPr>
          <p:cNvPr id="4" name="文本占位符 3"/>
          <p:cNvSpPr>
            <a:spLocks noGrp="1"/>
          </p:cNvSpPr>
          <p:nvPr>
            <p:ph type="body" sz="quarter" idx="12"/>
          </p:nvPr>
        </p:nvSpPr>
        <p:spPr/>
        <p:txBody>
          <a:bodyPr/>
          <a:p>
            <a:endParaRPr lang="zh-CN" altLang="en-US"/>
          </a:p>
        </p:txBody>
      </p:sp>
      <p:grpSp>
        <p:nvGrpSpPr>
          <p:cNvPr id="6" name="组合 5"/>
          <p:cNvGrpSpPr/>
          <p:nvPr/>
        </p:nvGrpSpPr>
        <p:grpSpPr>
          <a:xfrm>
            <a:off x="140335" y="365760"/>
            <a:ext cx="8620760" cy="3553083"/>
            <a:chOff x="-109" y="2563"/>
            <a:chExt cx="14391" cy="7197"/>
          </a:xfrm>
        </p:grpSpPr>
        <p:pic>
          <p:nvPicPr>
            <p:cNvPr id="102" name="图片 101"/>
            <p:cNvPicPr/>
            <p:nvPr/>
          </p:nvPicPr>
          <p:blipFill>
            <a:blip r:embed="rId1"/>
            <a:stretch>
              <a:fillRect/>
            </a:stretch>
          </p:blipFill>
          <p:spPr>
            <a:xfrm>
              <a:off x="-109" y="2563"/>
              <a:ext cx="6842" cy="6598"/>
            </a:xfrm>
            <a:prstGeom prst="rect">
              <a:avLst/>
            </a:prstGeom>
            <a:noFill/>
            <a:ln w="9525">
              <a:noFill/>
            </a:ln>
          </p:spPr>
        </p:pic>
        <p:pic>
          <p:nvPicPr>
            <p:cNvPr id="103" name="图片 102"/>
            <p:cNvPicPr/>
            <p:nvPr/>
          </p:nvPicPr>
          <p:blipFill>
            <a:blip r:embed="rId2"/>
            <a:stretch>
              <a:fillRect/>
            </a:stretch>
          </p:blipFill>
          <p:spPr>
            <a:xfrm>
              <a:off x="8565" y="3040"/>
              <a:ext cx="5717" cy="5416"/>
            </a:xfrm>
            <a:prstGeom prst="rect">
              <a:avLst/>
            </a:prstGeom>
            <a:noFill/>
            <a:ln w="9525">
              <a:noFill/>
            </a:ln>
          </p:spPr>
        </p:pic>
        <p:cxnSp>
          <p:nvCxnSpPr>
            <p:cNvPr id="58" name="Straight Arrow Connector 57"/>
            <p:cNvCxnSpPr/>
            <p:nvPr/>
          </p:nvCxnSpPr>
          <p:spPr>
            <a:xfrm flipH="1">
              <a:off x="5039" y="4066"/>
              <a:ext cx="2362" cy="1038"/>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5" name="Straight Arrow Connector 57"/>
            <p:cNvCxnSpPr/>
            <p:nvPr/>
          </p:nvCxnSpPr>
          <p:spPr>
            <a:xfrm>
              <a:off x="8176" y="4066"/>
              <a:ext cx="516" cy="2348"/>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59" name="TextBox 58"/>
            <p:cNvSpPr txBox="1"/>
            <p:nvPr/>
          </p:nvSpPr>
          <p:spPr>
            <a:xfrm>
              <a:off x="6203" y="3147"/>
              <a:ext cx="4253" cy="1931"/>
            </a:xfrm>
            <a:prstGeom prst="rect">
              <a:avLst/>
            </a:prstGeom>
            <a:solidFill>
              <a:schemeClr val="accent3">
                <a:lumMod val="50000"/>
              </a:schemeClr>
            </a:solidFill>
            <a:ln w="19050" cmpd="sng">
              <a:solidFill>
                <a:srgbClr val="92D050"/>
              </a:solidFill>
            </a:ln>
          </p:spPr>
          <p:txBody>
            <a:bodyPr wrap="square" rtlCol="0">
              <a:spAutoFit/>
            </a:bodyPr>
            <a:lstStyle>
              <a:defPPr>
                <a:defRPr lang="en-US"/>
              </a:defPPr>
              <a:lvl1pPr algn="ctr">
                <a:defRPr sz="1600">
                  <a:solidFill>
                    <a:schemeClr val="bg1"/>
                  </a:solidFill>
                </a:defRPr>
              </a:lvl1pPr>
            </a:lstStyle>
            <a:p>
              <a:r>
                <a:rPr lang="en-US">
                  <a:sym typeface="+mn-ea"/>
                </a:rPr>
                <a:t>External i</a:t>
              </a:r>
              <a:r>
                <a:rPr lang="en-US"/>
                <a:t>ntercostal muscles</a:t>
              </a:r>
              <a:endParaRPr lang="en-US"/>
            </a:p>
            <a:p>
              <a:r>
                <a:rPr lang="zh-CN" altLang="en-US" dirty="0" smtClean="0">
                  <a:latin typeface="Times New Roman" panose="02020603050405020304" pitchFamily="18" charset="0"/>
                  <a:ea typeface="楷体" panose="02010609060101010101" pitchFamily="49" charset="-122"/>
                  <a:cs typeface="Times New Roman" panose="02020603050405020304" pitchFamily="18" charset="0"/>
                  <a:sym typeface="+mn-ea"/>
                </a:rPr>
                <a:t>肋间外肌</a:t>
              </a:r>
              <a:endParaRPr lang="zh-CN" altLang="en-US"/>
            </a:p>
          </p:txBody>
        </p:sp>
        <p:cxnSp>
          <p:nvCxnSpPr>
            <p:cNvPr id="7" name="Straight Arrow Connector 57"/>
            <p:cNvCxnSpPr/>
            <p:nvPr/>
          </p:nvCxnSpPr>
          <p:spPr>
            <a:xfrm flipH="1" flipV="1">
              <a:off x="4459" y="6922"/>
              <a:ext cx="3190" cy="907"/>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8" name="Straight Arrow Connector 57"/>
            <p:cNvCxnSpPr/>
            <p:nvPr/>
          </p:nvCxnSpPr>
          <p:spPr>
            <a:xfrm flipV="1">
              <a:off x="8565" y="7036"/>
              <a:ext cx="1891" cy="793"/>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9" name="TextBox 58"/>
            <p:cNvSpPr txBox="1"/>
            <p:nvPr/>
          </p:nvSpPr>
          <p:spPr>
            <a:xfrm>
              <a:off x="6308" y="7829"/>
              <a:ext cx="4253" cy="1931"/>
            </a:xfrm>
            <a:prstGeom prst="rect">
              <a:avLst/>
            </a:prstGeom>
            <a:solidFill>
              <a:schemeClr val="accent3">
                <a:lumMod val="50000"/>
              </a:schemeClr>
            </a:solidFill>
            <a:ln w="19050" cmpd="sng">
              <a:solidFill>
                <a:srgbClr val="92D050"/>
              </a:solidFill>
            </a:ln>
          </p:spPr>
          <p:txBody>
            <a:bodyPr wrap="square" rtlCol="0">
              <a:spAutoFit/>
            </a:bodyPr>
            <a:lstStyle>
              <a:defPPr>
                <a:defRPr lang="en-US"/>
              </a:defPPr>
              <a:lvl1pPr algn="ctr">
                <a:defRPr sz="1600">
                  <a:solidFill>
                    <a:schemeClr val="bg1"/>
                  </a:solidFill>
                </a:defRPr>
              </a:lvl1pPr>
            </a:lstStyle>
            <a:p>
              <a:r>
                <a:rPr lang="en-US">
                  <a:sym typeface="+mn-ea"/>
                </a:rPr>
                <a:t>Internal i</a:t>
              </a:r>
              <a:r>
                <a:rPr lang="en-US"/>
                <a:t>ntercostal muscles</a:t>
              </a:r>
              <a:endParaRPr lang="en-US"/>
            </a:p>
            <a:p>
              <a:r>
                <a:rPr lang="zh-CN" altLang="en-US"/>
                <a:t>肋间内肌</a:t>
              </a:r>
              <a:endParaRPr lang="zh-CN" altLang="en-US"/>
            </a:p>
          </p:txBody>
        </p:sp>
      </p:grpSp>
      <p:pic>
        <p:nvPicPr>
          <p:cNvPr id="104" name="图片 103"/>
          <p:cNvPicPr/>
          <p:nvPr/>
        </p:nvPicPr>
        <p:blipFill>
          <a:blip r:embed="rId3"/>
          <a:stretch>
            <a:fillRect/>
          </a:stretch>
        </p:blipFill>
        <p:spPr>
          <a:xfrm>
            <a:off x="140335" y="3493770"/>
            <a:ext cx="3950335" cy="303276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750060"/>
            <a:ext cx="5163185" cy="4341495"/>
          </a:xfrm>
        </p:spPr>
        <p:txBody>
          <a:bodyPr/>
          <a:p>
            <a:pPr marL="0" indent="0">
              <a:buNone/>
            </a:pPr>
            <a:r>
              <a:rPr lang="en-US" altLang="zh-CN" sz="2000" b="1" dirty="0" smtClean="0">
                <a:solidFill>
                  <a:srgbClr val="C00000"/>
                </a:solidFill>
                <a:latin typeface="Calibri" panose="020F0502020204030204" charset="0"/>
                <a:ea typeface="黑体" panose="02010609060101010101" charset="-122"/>
                <a:cs typeface="Calibri" panose="020F0502020204030204" charset="0"/>
              </a:rPr>
              <a:t>Inhaling/inspiration</a:t>
            </a:r>
            <a:r>
              <a:rPr lang="zh-CN" altLang="en-US" sz="2000" dirty="0" smtClean="0">
                <a:latin typeface="Arial" panose="020B0604020202020204" pitchFamily="34" charset="0"/>
                <a:ea typeface="黑体" panose="02010609060101010101" charset="-122"/>
                <a:cs typeface="Calibri" panose="020F0502020204030204" charset="0"/>
              </a:rPr>
              <a:t>吸气</a:t>
            </a:r>
            <a:endParaRPr lang="zh-CN" altLang="en-US" sz="2000" dirty="0" smtClean="0">
              <a:latin typeface="Calibri" panose="020F0502020204030204" charset="0"/>
              <a:ea typeface="黑体" panose="02010609060101010101" charset="-122"/>
              <a:cs typeface="Calibri" panose="020F0502020204030204" charset="0"/>
            </a:endParaRPr>
          </a:p>
          <a:p>
            <a:pPr marL="0" indent="0">
              <a:buNone/>
            </a:pPr>
            <a:r>
              <a:rPr lang="en-US" altLang="zh-CN" sz="1800" dirty="0" smtClean="0">
                <a:latin typeface="Calibri" panose="020F0502020204030204" charset="0"/>
                <a:ea typeface="黑体" panose="02010609060101010101" charset="-122"/>
                <a:cs typeface="Calibri" panose="020F0502020204030204" charset="0"/>
              </a:rPr>
              <a:t>1 The </a:t>
            </a:r>
            <a:r>
              <a:rPr lang="en-US" altLang="zh-CN" sz="1800" b="1" dirty="0" smtClean="0">
                <a:solidFill>
                  <a:schemeClr val="accent3">
                    <a:lumMod val="75000"/>
                  </a:schemeClr>
                </a:solidFill>
                <a:latin typeface="Calibri" panose="020F0502020204030204" charset="0"/>
                <a:ea typeface="黑体" panose="02010609060101010101" charset="-122"/>
                <a:cs typeface="Calibri" panose="020F0502020204030204" charset="0"/>
              </a:rPr>
              <a:t>diaphragm muscles</a:t>
            </a:r>
            <a:r>
              <a:rPr lang="en-US" altLang="zh-CN" sz="1800" dirty="0" smtClean="0">
                <a:latin typeface="Calibri" panose="020F0502020204030204" charset="0"/>
                <a:ea typeface="黑体" panose="02010609060101010101" charset="-122"/>
                <a:cs typeface="Calibri" panose="020F0502020204030204" charset="0"/>
              </a:rPr>
              <a:t> </a:t>
            </a:r>
            <a:r>
              <a:rPr lang="en-US" altLang="zh-CN" sz="1800" b="1" dirty="0" smtClean="0">
                <a:solidFill>
                  <a:schemeClr val="accent3">
                    <a:lumMod val="75000"/>
                  </a:schemeClr>
                </a:solidFill>
                <a:latin typeface="Calibri" panose="020F0502020204030204" charset="0"/>
                <a:ea typeface="黑体" panose="02010609060101010101" charset="-122"/>
                <a:cs typeface="Calibri" panose="020F0502020204030204" charset="0"/>
              </a:rPr>
              <a:t>contract and lower</a:t>
            </a:r>
            <a:endParaRPr lang="en-US" altLang="zh-CN" sz="1800" b="1" dirty="0" smtClean="0">
              <a:solidFill>
                <a:schemeClr val="accent3">
                  <a:lumMod val="75000"/>
                </a:schemeClr>
              </a:solidFill>
              <a:latin typeface="Calibri" panose="020F0502020204030204" charset="0"/>
              <a:ea typeface="黑体" panose="02010609060101010101" charset="-122"/>
              <a:cs typeface="Calibri" panose="020F0502020204030204" charset="0"/>
            </a:endParaRPr>
          </a:p>
          <a:p>
            <a:pPr marL="0" indent="0">
              <a:buNone/>
            </a:pPr>
            <a:r>
              <a:rPr lang="en-US" altLang="zh-CN" sz="1800" dirty="0" smtClean="0">
                <a:latin typeface="Calibri" panose="020F0502020204030204" charset="0"/>
                <a:ea typeface="黑体" panose="02010609060101010101" charset="-122"/>
                <a:cs typeface="Calibri" panose="020F0502020204030204" charset="0"/>
              </a:rPr>
              <a:t>2 The  </a:t>
            </a:r>
            <a:r>
              <a:rPr lang="en-US" altLang="zh-CN" sz="1800" b="1" dirty="0" smtClean="0">
                <a:solidFill>
                  <a:schemeClr val="accent3">
                    <a:lumMod val="75000"/>
                  </a:schemeClr>
                </a:solidFill>
                <a:latin typeface="Calibri" panose="020F0502020204030204" charset="0"/>
                <a:ea typeface="黑体" panose="02010609060101010101" charset="-122"/>
                <a:cs typeface="Calibri" panose="020F0502020204030204" charset="0"/>
              </a:rPr>
              <a:t>the external intercostal muscles contract</a:t>
            </a:r>
            <a:r>
              <a:rPr lang="zh-CN" altLang="en-US" sz="1800" b="1" dirty="0" smtClean="0">
                <a:solidFill>
                  <a:schemeClr val="accent3">
                    <a:lumMod val="75000"/>
                  </a:schemeClr>
                </a:solidFill>
                <a:latin typeface="Calibri" panose="020F0502020204030204" charset="0"/>
                <a:ea typeface="黑体" panose="02010609060101010101" charset="-122"/>
                <a:cs typeface="Calibri" panose="020F0502020204030204" charset="0"/>
              </a:rPr>
              <a:t>，</a:t>
            </a:r>
            <a:r>
              <a:rPr lang="en-US" altLang="zh-CN" sz="1800" b="1" dirty="0" smtClean="0">
                <a:solidFill>
                  <a:schemeClr val="accent3">
                    <a:lumMod val="75000"/>
                  </a:schemeClr>
                </a:solidFill>
                <a:latin typeface="Calibri" panose="020F0502020204030204" charset="0"/>
                <a:ea typeface="黑体" panose="02010609060101010101" charset="-122"/>
                <a:cs typeface="Calibri" panose="020F0502020204030204" charset="0"/>
                <a:sym typeface="+mn-ea"/>
              </a:rPr>
              <a:t>internal intercostal muscles relax</a:t>
            </a:r>
            <a:endParaRPr lang="en-US" altLang="zh-CN" sz="1800" dirty="0" smtClean="0">
              <a:latin typeface="Calibri" panose="020F0502020204030204" charset="0"/>
              <a:ea typeface="黑体" panose="02010609060101010101" charset="-122"/>
              <a:cs typeface="Calibri" panose="020F0502020204030204" charset="0"/>
              <a:sym typeface="+mn-ea"/>
            </a:endParaRPr>
          </a:p>
          <a:p>
            <a:pPr marL="0" indent="0">
              <a:buNone/>
            </a:pPr>
            <a:r>
              <a:rPr lang="en-US" altLang="zh-CN" sz="1800" b="1" dirty="0" smtClean="0">
                <a:solidFill>
                  <a:schemeClr val="accent3">
                    <a:lumMod val="75000"/>
                  </a:schemeClr>
                </a:solidFill>
                <a:latin typeface="Calibri" panose="020F0502020204030204" charset="0"/>
                <a:ea typeface="黑体" panose="02010609060101010101" charset="-122"/>
                <a:cs typeface="Calibri" panose="020F0502020204030204" charset="0"/>
              </a:rPr>
              <a:t>3 </a:t>
            </a:r>
            <a:r>
              <a:rPr lang="en-US" altLang="zh-CN" sz="1800" b="1" dirty="0" smtClean="0">
                <a:solidFill>
                  <a:schemeClr val="accent3">
                    <a:lumMod val="75000"/>
                  </a:schemeClr>
                </a:solidFill>
                <a:latin typeface="Calibri" panose="020F0502020204030204" charset="0"/>
                <a:ea typeface="黑体" panose="02010609060101010101" charset="-122"/>
                <a:cs typeface="Calibri" panose="020F0502020204030204" charset="0"/>
              </a:rPr>
              <a:t>Ribcage</a:t>
            </a:r>
            <a:r>
              <a:rPr lang="zh-CN" altLang="en-US" sz="1800" b="1" dirty="0" smtClean="0">
                <a:solidFill>
                  <a:schemeClr val="accent3">
                    <a:lumMod val="75000"/>
                  </a:schemeClr>
                </a:solidFill>
                <a:latin typeface="Calibri" panose="020F0502020204030204" charset="0"/>
                <a:ea typeface="黑体" panose="02010609060101010101" charset="-122"/>
                <a:cs typeface="Calibri" panose="020F0502020204030204" charset="0"/>
              </a:rPr>
              <a:t>胸腔</a:t>
            </a:r>
            <a:r>
              <a:rPr lang="en-US" altLang="zh-CN" sz="1800" b="1" dirty="0" smtClean="0">
                <a:solidFill>
                  <a:schemeClr val="accent3">
                    <a:lumMod val="75000"/>
                  </a:schemeClr>
                </a:solidFill>
                <a:latin typeface="Calibri" panose="020F0502020204030204" charset="0"/>
                <a:ea typeface="黑体" panose="02010609060101010101" charset="-122"/>
                <a:cs typeface="Calibri" panose="020F0502020204030204" charset="0"/>
              </a:rPr>
              <a:t> upwards</a:t>
            </a:r>
            <a:r>
              <a:rPr lang="en-US" altLang="zh-CN" sz="1800" dirty="0" smtClean="0">
                <a:latin typeface="Calibri" panose="020F0502020204030204" charset="0"/>
                <a:ea typeface="黑体" panose="02010609060101010101" charset="-122"/>
                <a:cs typeface="Calibri" panose="020F0502020204030204" charset="0"/>
              </a:rPr>
              <a:t> and outwards.</a:t>
            </a:r>
            <a:endParaRPr lang="en-US" altLang="zh-CN" sz="1800" dirty="0" smtClean="0">
              <a:latin typeface="Calibri" panose="020F0502020204030204" charset="0"/>
              <a:ea typeface="黑体" panose="02010609060101010101" charset="-122"/>
              <a:cs typeface="Calibri" panose="020F0502020204030204" charset="0"/>
            </a:endParaRPr>
          </a:p>
          <a:p>
            <a:pPr marL="0" indent="0">
              <a:buNone/>
            </a:pPr>
            <a:r>
              <a:rPr lang="en-US" altLang="zh-CN" sz="1800" b="1" dirty="0" smtClean="0">
                <a:solidFill>
                  <a:schemeClr val="accent3"/>
                </a:solidFill>
                <a:latin typeface="Calibri" panose="020F0502020204030204" charset="0"/>
                <a:ea typeface="黑体" panose="02010609060101010101" charset="-122"/>
                <a:cs typeface="Calibri" panose="020F0502020204030204" charset="0"/>
              </a:rPr>
              <a:t>4 </a:t>
            </a:r>
            <a:r>
              <a:rPr lang="en-US" altLang="zh-CN" sz="1800" b="1" dirty="0" smtClean="0">
                <a:solidFill>
                  <a:schemeClr val="accent3">
                    <a:lumMod val="75000"/>
                  </a:schemeClr>
                </a:solidFill>
                <a:latin typeface="Calibri" panose="020F0502020204030204" charset="0"/>
                <a:ea typeface="黑体" panose="02010609060101010101" charset="-122"/>
                <a:cs typeface="Calibri" panose="020F0502020204030204" charset="0"/>
              </a:rPr>
              <a:t>L</a:t>
            </a:r>
            <a:r>
              <a:rPr lang="en-US" altLang="zh-CN" sz="1800" b="1" dirty="0" smtClean="0">
                <a:solidFill>
                  <a:schemeClr val="accent3">
                    <a:lumMod val="75000"/>
                  </a:schemeClr>
                </a:solidFill>
                <a:latin typeface="Calibri" panose="020F0502020204030204" charset="0"/>
                <a:ea typeface="黑体" panose="02010609060101010101" charset="-122"/>
                <a:cs typeface="Calibri" panose="020F0502020204030204" charset="0"/>
                <a:sym typeface="+mn-ea"/>
              </a:rPr>
              <a:t>ungs expand</a:t>
            </a:r>
            <a:endParaRPr lang="en-US" altLang="zh-CN" sz="1800" dirty="0" smtClean="0">
              <a:latin typeface="Calibri" panose="020F0502020204030204" charset="0"/>
              <a:ea typeface="黑体" panose="02010609060101010101" charset="-122"/>
              <a:cs typeface="Calibri" panose="020F0502020204030204" charset="0"/>
            </a:endParaRPr>
          </a:p>
        </p:txBody>
      </p:sp>
      <p:sp>
        <p:nvSpPr>
          <p:cNvPr id="7" name="文本占位符 6"/>
          <p:cNvSpPr>
            <a:spLocks noGrp="1"/>
          </p:cNvSpPr>
          <p:nvPr>
            <p:ph type="body" sz="quarter" idx="11"/>
          </p:nvPr>
        </p:nvSpPr>
        <p:spPr/>
        <p:txBody>
          <a:bodyPr/>
          <a:p>
            <a:r>
              <a:rPr lang="en-GB">
                <a:sym typeface="+mn-ea"/>
              </a:rPr>
              <a:t>2g – Gas exchange - Humans</a:t>
            </a:r>
            <a:endParaRPr lang="zh-CN" altLang="en-US"/>
          </a:p>
        </p:txBody>
      </p:sp>
      <p:sp>
        <p:nvSpPr>
          <p:cNvPr id="9" name="文本占位符 8"/>
          <p:cNvSpPr>
            <a:spLocks noGrp="1"/>
          </p:cNvSpPr>
          <p:nvPr>
            <p:ph type="body" sz="quarter" idx="12"/>
          </p:nvPr>
        </p:nvSpPr>
        <p:spPr/>
        <p:txBody>
          <a:bodyPr/>
          <a:p>
            <a:r>
              <a:rPr lang="en-GB">
                <a:sym typeface="+mn-ea"/>
              </a:rPr>
              <a:t>Ventilation </a:t>
            </a:r>
            <a:endParaRPr lang="en-GB"/>
          </a:p>
          <a:p>
            <a:endParaRPr lang="zh-CN" altLang="en-US"/>
          </a:p>
        </p:txBody>
      </p:sp>
      <p:pic>
        <p:nvPicPr>
          <p:cNvPr id="6" name="图片 5" descr="截屏2021-12-07 下午1.58.56"/>
          <p:cNvPicPr>
            <a:picLocks noChangeAspect="1"/>
          </p:cNvPicPr>
          <p:nvPr/>
        </p:nvPicPr>
        <p:blipFill>
          <a:blip r:embed="rId1"/>
          <a:stretch>
            <a:fillRect/>
          </a:stretch>
        </p:blipFill>
        <p:spPr>
          <a:xfrm>
            <a:off x="6038850" y="2172335"/>
            <a:ext cx="3011805" cy="2986405"/>
          </a:xfrm>
          <a:prstGeom prst="rect">
            <a:avLst/>
          </a:prstGeom>
        </p:spPr>
      </p:pic>
      <p:pic>
        <p:nvPicPr>
          <p:cNvPr id="14" name="图片 13" descr="截屏2021-12-07 下午2.00.33"/>
          <p:cNvPicPr>
            <a:picLocks noChangeAspect="1"/>
          </p:cNvPicPr>
          <p:nvPr/>
        </p:nvPicPr>
        <p:blipFill>
          <a:blip r:embed="rId2"/>
          <a:stretch>
            <a:fillRect/>
          </a:stretch>
        </p:blipFill>
        <p:spPr>
          <a:xfrm>
            <a:off x="5922010" y="2172335"/>
            <a:ext cx="3128645" cy="2986405"/>
          </a:xfrm>
          <a:prstGeom prst="rect">
            <a:avLst/>
          </a:prstGeom>
        </p:spPr>
      </p:pic>
      <p:sp>
        <p:nvSpPr>
          <p:cNvPr id="15" name="等腰三角形 14"/>
          <p:cNvSpPr/>
          <p:nvPr/>
        </p:nvSpPr>
        <p:spPr>
          <a:xfrm>
            <a:off x="129540" y="1658620"/>
            <a:ext cx="327660" cy="39624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a:p>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4985" y="1657985"/>
            <a:ext cx="5570855" cy="4239895"/>
          </a:xfrm>
        </p:spPr>
        <p:txBody>
          <a:bodyPr>
            <a:normAutofit/>
          </a:bodyPr>
          <a:p>
            <a:pPr marL="0" indent="0">
              <a:buNone/>
            </a:pPr>
            <a:r>
              <a:rPr sz="2000" b="1" dirty="0" smtClean="0">
                <a:solidFill>
                  <a:srgbClr val="C00000"/>
                </a:solidFill>
                <a:latin typeface="Arial" panose="020B0604020202020204" pitchFamily="34" charset="0"/>
                <a:ea typeface="黑体" panose="02010609060101010101" charset="-122"/>
                <a:cs typeface="Arial" panose="020B0604020202020204" pitchFamily="34" charset="0"/>
                <a:sym typeface="+mn-ea"/>
              </a:rPr>
              <a:t>Exhaling</a:t>
            </a:r>
            <a:r>
              <a:rPr lang="en-US" sz="2000" b="1" dirty="0" smtClean="0">
                <a:solidFill>
                  <a:srgbClr val="C00000"/>
                </a:solidFill>
                <a:latin typeface="Arial" panose="020B0604020202020204" pitchFamily="34" charset="0"/>
                <a:ea typeface="黑体" panose="02010609060101010101" charset="-122"/>
                <a:cs typeface="Arial" panose="020B0604020202020204" pitchFamily="34" charset="0"/>
                <a:sym typeface="+mn-ea"/>
              </a:rPr>
              <a:t>/expiration</a:t>
            </a:r>
            <a:r>
              <a:rPr lang="zh-CN" sz="2000" b="1" dirty="0" smtClean="0">
                <a:solidFill>
                  <a:srgbClr val="C00000"/>
                </a:solidFill>
                <a:latin typeface="黑体" panose="02010609060101010101" charset="-122"/>
                <a:ea typeface="黑体" panose="02010609060101010101" charset="-122"/>
                <a:cs typeface="黑体" panose="02010609060101010101" charset="-122"/>
                <a:sym typeface="+mn-ea"/>
              </a:rPr>
              <a:t>呼气</a:t>
            </a:r>
            <a:endParaRPr sz="2000" dirty="0" smtClean="0">
              <a:solidFill>
                <a:srgbClr val="C00000"/>
              </a:solidFill>
              <a:latin typeface="黑体" panose="02010609060101010101" charset="-122"/>
              <a:ea typeface="黑体" panose="02010609060101010101" charset="-122"/>
              <a:cs typeface="黑体" panose="02010609060101010101" charset="-122"/>
              <a:sym typeface="+mn-ea"/>
            </a:endParaRPr>
          </a:p>
          <a:p>
            <a:pPr marL="0" indent="0">
              <a:buNone/>
            </a:pPr>
            <a:r>
              <a:rPr lang="en-US" sz="1800" dirty="0" smtClean="0">
                <a:solidFill>
                  <a:schemeClr val="tx1"/>
                </a:solidFill>
                <a:latin typeface="Calibri" panose="020F0502020204030204" charset="0"/>
                <a:ea typeface="华文楷体" panose="02010600040101010101" pitchFamily="2" charset="-122"/>
                <a:cs typeface="Calibri" panose="020F0502020204030204" charset="0"/>
                <a:sym typeface="+mn-ea"/>
              </a:rPr>
              <a:t>1</a:t>
            </a:r>
            <a:r>
              <a:rPr sz="1800" dirty="0" smtClean="0">
                <a:solidFill>
                  <a:schemeClr val="tx1"/>
                </a:solidFill>
                <a:latin typeface="Calibri" panose="020F0502020204030204" charset="0"/>
                <a:ea typeface="华文楷体" panose="02010600040101010101" pitchFamily="2" charset="-122"/>
                <a:cs typeface="Calibri" panose="020F0502020204030204" charset="0"/>
                <a:sym typeface="+mn-ea"/>
              </a:rPr>
              <a:t> The </a:t>
            </a:r>
            <a:r>
              <a:rPr sz="1800" b="1" dirty="0" smtClean="0">
                <a:solidFill>
                  <a:schemeClr val="accent3">
                    <a:lumMod val="75000"/>
                  </a:schemeClr>
                </a:solidFill>
                <a:latin typeface="Calibri" panose="020F0502020204030204" charset="0"/>
                <a:ea typeface="华文楷体" panose="02010600040101010101" pitchFamily="2" charset="-122"/>
                <a:cs typeface="Calibri" panose="020F0502020204030204" charset="0"/>
                <a:sym typeface="+mn-ea"/>
              </a:rPr>
              <a:t>diaphragm muscles relax</a:t>
            </a:r>
            <a:r>
              <a:rPr sz="1800" dirty="0" smtClean="0">
                <a:solidFill>
                  <a:schemeClr val="tx1"/>
                </a:solidFill>
                <a:latin typeface="Calibri" panose="020F0502020204030204" charset="0"/>
                <a:ea typeface="华文楷体" panose="02010600040101010101" pitchFamily="2" charset="-122"/>
                <a:cs typeface="Calibri" panose="020F0502020204030204" charset="0"/>
                <a:sym typeface="+mn-ea"/>
              </a:rPr>
              <a:t>,  diaphragm </a:t>
            </a:r>
            <a:r>
              <a:rPr lang="en-US" sz="1800" dirty="0" smtClean="0">
                <a:solidFill>
                  <a:schemeClr val="tx1"/>
                </a:solidFill>
                <a:latin typeface="Calibri" panose="020F0502020204030204" charset="0"/>
                <a:ea typeface="华文楷体" panose="02010600040101010101" pitchFamily="2" charset="-122"/>
                <a:cs typeface="Calibri" panose="020F0502020204030204" charset="0"/>
                <a:sym typeface="+mn-ea"/>
              </a:rPr>
              <a:t>springs up</a:t>
            </a:r>
            <a:r>
              <a:rPr lang="zh-CN" altLang="en-US" sz="1800" dirty="0" smtClean="0">
                <a:solidFill>
                  <a:schemeClr val="tx1"/>
                </a:solidFill>
                <a:latin typeface="黑体" panose="02010609060101010101" charset="-122"/>
                <a:ea typeface="黑体" panose="02010609060101010101" charset="-122"/>
                <a:cs typeface="Calibri" panose="020F0502020204030204" charset="0"/>
                <a:sym typeface="+mn-ea"/>
              </a:rPr>
              <a:t>腾起</a:t>
            </a:r>
            <a:endParaRPr lang="zh-CN" altLang="en-US" sz="1800" dirty="0" smtClean="0">
              <a:solidFill>
                <a:schemeClr val="tx1"/>
              </a:solidFill>
              <a:latin typeface="黑体" panose="02010609060101010101" charset="-122"/>
              <a:ea typeface="黑体" panose="02010609060101010101" charset="-122"/>
              <a:cs typeface="Calibri" panose="020F0502020204030204" charset="0"/>
              <a:sym typeface="+mn-ea"/>
            </a:endParaRPr>
          </a:p>
          <a:p>
            <a:pPr marL="0" indent="0">
              <a:buNone/>
            </a:pPr>
            <a:r>
              <a:rPr sz="1800" dirty="0" smtClean="0">
                <a:solidFill>
                  <a:schemeClr val="tx1"/>
                </a:solidFill>
                <a:latin typeface="Calibri" panose="020F0502020204030204" charset="0"/>
                <a:ea typeface="华文楷体" panose="02010600040101010101" pitchFamily="2" charset="-122"/>
                <a:cs typeface="Calibri" panose="020F0502020204030204" charset="0"/>
                <a:sym typeface="+mn-ea"/>
              </a:rPr>
              <a:t>2 The </a:t>
            </a:r>
            <a:r>
              <a:rPr sz="1800" b="1" dirty="0" smtClean="0">
                <a:solidFill>
                  <a:schemeClr val="accent3">
                    <a:lumMod val="75000"/>
                  </a:schemeClr>
                </a:solidFill>
                <a:latin typeface="Calibri" panose="020F0502020204030204" charset="0"/>
                <a:ea typeface="华文楷体" panose="02010600040101010101" pitchFamily="2" charset="-122"/>
                <a:cs typeface="Calibri" panose="020F0502020204030204" charset="0"/>
                <a:sym typeface="+mn-ea"/>
              </a:rPr>
              <a:t>external intercostal muscles relax</a:t>
            </a:r>
            <a:r>
              <a:rPr sz="1800" dirty="0" smtClean="0">
                <a:solidFill>
                  <a:schemeClr val="tx1"/>
                </a:solidFill>
                <a:latin typeface="Calibri" panose="020F0502020204030204" charset="0"/>
                <a:ea typeface="华文楷体" panose="02010600040101010101" pitchFamily="2" charset="-122"/>
                <a:cs typeface="Calibri" panose="020F0502020204030204" charset="0"/>
                <a:sym typeface="+mn-ea"/>
              </a:rPr>
              <a:t>, while the </a:t>
            </a:r>
            <a:endParaRPr sz="1800" dirty="0" smtClean="0">
              <a:solidFill>
                <a:schemeClr val="tx1"/>
              </a:solidFill>
              <a:latin typeface="Calibri" panose="020F0502020204030204" charset="0"/>
              <a:ea typeface="华文楷体" panose="02010600040101010101" pitchFamily="2" charset="-122"/>
              <a:cs typeface="Calibri" panose="020F0502020204030204" charset="0"/>
              <a:sym typeface="+mn-ea"/>
            </a:endParaRPr>
          </a:p>
          <a:p>
            <a:pPr marL="0" indent="0">
              <a:buNone/>
            </a:pPr>
            <a:r>
              <a:rPr sz="1800" b="1" dirty="0" smtClean="0">
                <a:solidFill>
                  <a:schemeClr val="accent3">
                    <a:lumMod val="75000"/>
                  </a:schemeClr>
                </a:solidFill>
                <a:latin typeface="Calibri" panose="020F0502020204030204" charset="0"/>
                <a:ea typeface="华文楷体" panose="02010600040101010101" pitchFamily="2" charset="-122"/>
                <a:cs typeface="Calibri" panose="020F0502020204030204" charset="0"/>
                <a:sym typeface="+mn-ea"/>
              </a:rPr>
              <a:t>internal intercostal muscles contract</a:t>
            </a:r>
            <a:r>
              <a:rPr sz="1800" dirty="0" smtClean="0">
                <a:solidFill>
                  <a:schemeClr val="tx1"/>
                </a:solidFill>
                <a:latin typeface="Calibri" panose="020F0502020204030204" charset="0"/>
                <a:ea typeface="华文楷体" panose="02010600040101010101" pitchFamily="2" charset="-122"/>
                <a:cs typeface="Calibri" panose="020F0502020204030204" charset="0"/>
                <a:sym typeface="+mn-ea"/>
              </a:rPr>
              <a:t>,</a:t>
            </a:r>
            <a:endParaRPr sz="1800" dirty="0" smtClean="0">
              <a:solidFill>
                <a:schemeClr val="tx1"/>
              </a:solidFill>
              <a:latin typeface="Calibri" panose="020F0502020204030204" charset="0"/>
              <a:ea typeface="华文楷体" panose="02010600040101010101" pitchFamily="2" charset="-122"/>
              <a:cs typeface="Calibri" panose="020F0502020204030204" charset="0"/>
              <a:sym typeface="+mn-ea"/>
            </a:endParaRPr>
          </a:p>
          <a:p>
            <a:pPr marL="0" indent="0">
              <a:buNone/>
            </a:pPr>
            <a:r>
              <a:rPr lang="en-US" sz="1800" b="1" dirty="0" smtClean="0">
                <a:solidFill>
                  <a:schemeClr val="accent3">
                    <a:lumMod val="75000"/>
                  </a:schemeClr>
                </a:solidFill>
                <a:latin typeface="Calibri" panose="020F0502020204030204" charset="0"/>
                <a:ea typeface="华文楷体" panose="02010600040101010101" pitchFamily="2" charset="-122"/>
                <a:cs typeface="Calibri" panose="020F0502020204030204" charset="0"/>
                <a:sym typeface="+mn-ea"/>
              </a:rPr>
              <a:t>3 R</a:t>
            </a:r>
            <a:r>
              <a:rPr sz="1800" b="1" dirty="0" smtClean="0">
                <a:solidFill>
                  <a:schemeClr val="accent3">
                    <a:lumMod val="75000"/>
                  </a:schemeClr>
                </a:solidFill>
                <a:latin typeface="Calibri" panose="020F0502020204030204" charset="0"/>
                <a:ea typeface="华文楷体" panose="02010600040101010101" pitchFamily="2" charset="-122"/>
                <a:cs typeface="Calibri" panose="020F0502020204030204" charset="0"/>
                <a:sym typeface="+mn-ea"/>
              </a:rPr>
              <a:t>ibs downwards </a:t>
            </a:r>
            <a:endParaRPr sz="1800" b="1" dirty="0" smtClean="0">
              <a:solidFill>
                <a:schemeClr val="accent3">
                  <a:lumMod val="75000"/>
                </a:schemeClr>
              </a:solidFill>
              <a:latin typeface="Calibri" panose="020F0502020204030204" charset="0"/>
              <a:ea typeface="华文楷体" panose="02010600040101010101" pitchFamily="2" charset="-122"/>
              <a:cs typeface="Calibri" panose="020F0502020204030204" charset="0"/>
              <a:sym typeface="+mn-ea"/>
            </a:endParaRPr>
          </a:p>
          <a:p>
            <a:pPr marL="0" indent="0">
              <a:buNone/>
            </a:pPr>
            <a:r>
              <a:rPr lang="en-US" sz="1800" dirty="0" smtClean="0">
                <a:solidFill>
                  <a:schemeClr val="tx1"/>
                </a:solidFill>
                <a:latin typeface="Calibri" panose="020F0502020204030204" charset="0"/>
                <a:ea typeface="华文楷体" panose="02010600040101010101" pitchFamily="2" charset="-122"/>
                <a:cs typeface="Calibri" panose="020F0502020204030204" charset="0"/>
                <a:sym typeface="+mn-ea"/>
              </a:rPr>
              <a:t>4 </a:t>
            </a:r>
            <a:r>
              <a:rPr sz="1800" dirty="0" smtClean="0">
                <a:solidFill>
                  <a:schemeClr val="tx1"/>
                </a:solidFill>
                <a:latin typeface="Calibri" panose="020F0502020204030204" charset="0"/>
                <a:ea typeface="华文楷体" panose="02010600040101010101" pitchFamily="2" charset="-122"/>
                <a:cs typeface="Calibri" panose="020F0502020204030204" charset="0"/>
                <a:sym typeface="+mn-ea"/>
              </a:rPr>
              <a:t>The </a:t>
            </a:r>
            <a:r>
              <a:rPr sz="1800" b="1" dirty="0" smtClean="0">
                <a:solidFill>
                  <a:schemeClr val="accent3">
                    <a:lumMod val="75000"/>
                  </a:schemeClr>
                </a:solidFill>
                <a:latin typeface="Calibri" panose="020F0502020204030204" charset="0"/>
                <a:ea typeface="华文楷体" panose="02010600040101010101" pitchFamily="2" charset="-122"/>
                <a:cs typeface="Calibri" panose="020F0502020204030204" charset="0"/>
                <a:sym typeface="+mn-ea"/>
              </a:rPr>
              <a:t>lungs are shrink</a:t>
            </a:r>
            <a:endParaRPr sz="1800" dirty="0" smtClean="0">
              <a:solidFill>
                <a:schemeClr val="tx1"/>
              </a:solidFill>
              <a:latin typeface="Calibri" panose="020F0502020204030204" charset="0"/>
              <a:ea typeface="华文楷体" panose="02010600040101010101" pitchFamily="2" charset="-122"/>
              <a:cs typeface="Calibri" panose="020F0502020204030204" charset="0"/>
              <a:sym typeface="+mn-ea"/>
            </a:endParaRPr>
          </a:p>
        </p:txBody>
      </p:sp>
      <p:sp>
        <p:nvSpPr>
          <p:cNvPr id="7" name="文本占位符 6"/>
          <p:cNvSpPr>
            <a:spLocks noGrp="1"/>
          </p:cNvSpPr>
          <p:nvPr>
            <p:ph type="body" sz="quarter" idx="11"/>
          </p:nvPr>
        </p:nvSpPr>
        <p:spPr/>
        <p:txBody>
          <a:bodyPr/>
          <a:p>
            <a:r>
              <a:rPr lang="en-GB">
                <a:sym typeface="+mn-ea"/>
              </a:rPr>
              <a:t>2g – Gas exchange - Humans</a:t>
            </a:r>
            <a:endParaRPr lang="zh-CN" altLang="en-US"/>
          </a:p>
        </p:txBody>
      </p:sp>
      <p:sp>
        <p:nvSpPr>
          <p:cNvPr id="9" name="文本占位符 8"/>
          <p:cNvSpPr>
            <a:spLocks noGrp="1"/>
          </p:cNvSpPr>
          <p:nvPr>
            <p:ph type="body" sz="quarter" idx="12"/>
          </p:nvPr>
        </p:nvSpPr>
        <p:spPr>
          <a:xfrm>
            <a:off x="417830" y="1196975"/>
            <a:ext cx="5020945" cy="395605"/>
          </a:xfrm>
        </p:spPr>
        <p:txBody>
          <a:bodyPr/>
          <a:p>
            <a:r>
              <a:rPr lang="en-GB">
                <a:sym typeface="+mn-ea"/>
              </a:rPr>
              <a:t>Ventilation </a:t>
            </a:r>
            <a:endParaRPr lang="en-GB"/>
          </a:p>
          <a:p>
            <a:endParaRPr lang="zh-CN" altLang="en-US"/>
          </a:p>
        </p:txBody>
      </p:sp>
      <p:sp>
        <p:nvSpPr>
          <p:cNvPr id="15" name="等腰三角形 14"/>
          <p:cNvSpPr/>
          <p:nvPr/>
        </p:nvSpPr>
        <p:spPr>
          <a:xfrm>
            <a:off x="90170" y="1658620"/>
            <a:ext cx="327660" cy="39624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a:p>
            <a:endParaRPr lang="zh-CN" altLang="en-US" sz="1800"/>
          </a:p>
        </p:txBody>
      </p:sp>
      <p:pic>
        <p:nvPicPr>
          <p:cNvPr id="5" name="图片 4" descr="截屏2021-12-07 下午2.10.27"/>
          <p:cNvPicPr>
            <a:picLocks noChangeAspect="1"/>
          </p:cNvPicPr>
          <p:nvPr/>
        </p:nvPicPr>
        <p:blipFill>
          <a:blip r:embed="rId1"/>
          <a:stretch>
            <a:fillRect/>
          </a:stretch>
        </p:blipFill>
        <p:spPr>
          <a:xfrm>
            <a:off x="5994400" y="2054860"/>
            <a:ext cx="2882900" cy="2466975"/>
          </a:xfrm>
          <a:prstGeom prst="rect">
            <a:avLst/>
          </a:prstGeom>
        </p:spPr>
      </p:pic>
      <p:pic>
        <p:nvPicPr>
          <p:cNvPr id="6" name="图片 5" descr="截屏2021-12-07 下午2.10.39"/>
          <p:cNvPicPr>
            <a:picLocks noChangeAspect="1"/>
          </p:cNvPicPr>
          <p:nvPr/>
        </p:nvPicPr>
        <p:blipFill>
          <a:blip r:embed="rId2"/>
          <a:stretch>
            <a:fillRect/>
          </a:stretch>
        </p:blipFill>
        <p:spPr>
          <a:xfrm>
            <a:off x="5989320" y="2054860"/>
            <a:ext cx="2887980" cy="25831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31890" name="图片 1231889" descr="pleural cavity3"/>
          <p:cNvPicPr>
            <a:picLocks noChangeAspect="1"/>
          </p:cNvPicPr>
          <p:nvPr/>
        </p:nvPicPr>
        <p:blipFill>
          <a:blip r:embed="rId1"/>
          <a:stretch>
            <a:fillRect/>
          </a:stretch>
        </p:blipFill>
        <p:spPr>
          <a:xfrm>
            <a:off x="4292600" y="2641600"/>
            <a:ext cx="4357688" cy="2962275"/>
          </a:xfrm>
          <a:prstGeom prst="rect">
            <a:avLst/>
          </a:prstGeom>
          <a:noFill/>
          <a:ln w="9525">
            <a:noFill/>
          </a:ln>
        </p:spPr>
      </p:pic>
      <p:sp>
        <p:nvSpPr>
          <p:cNvPr id="1231874" name="标题 1231873"/>
          <p:cNvSpPr>
            <a:spLocks noGrp="1"/>
          </p:cNvSpPr>
          <p:nvPr>
            <p:ph type="title"/>
          </p:nvPr>
        </p:nvSpPr>
        <p:spPr/>
        <p:txBody>
          <a:bodyPr anchor="ctr" anchorCtr="0"/>
          <a:p>
            <a:r>
              <a:rPr lang="en-GB" altLang="zh-CN"/>
              <a:t>The pleural cavity</a:t>
            </a:r>
            <a:endParaRPr lang="en-GB" altLang="zh-CN"/>
          </a:p>
        </p:txBody>
      </p:sp>
      <p:sp>
        <p:nvSpPr>
          <p:cNvPr id="1231877" name="文本框 1231876"/>
          <p:cNvSpPr txBox="1"/>
          <p:nvPr/>
        </p:nvSpPr>
        <p:spPr>
          <a:xfrm>
            <a:off x="563563" y="784225"/>
            <a:ext cx="8329612" cy="1552575"/>
          </a:xfrm>
          <a:prstGeom prst="rect">
            <a:avLst/>
          </a:prstGeom>
          <a:noFill/>
          <a:ln w="9525">
            <a:noFill/>
          </a:ln>
        </p:spPr>
        <p:txBody>
          <a:bodyPr>
            <a:spAutoFit/>
          </a:bodyPr>
          <a:p>
            <a:r>
              <a:rPr lang="en-GB" altLang="zh-CN" b="0"/>
              <a:t>Each of the lungs is enclosed in a double membrane known as the </a:t>
            </a:r>
            <a:r>
              <a:rPr lang="en-GB" altLang="zh-CN">
                <a:solidFill>
                  <a:srgbClr val="10BC45"/>
                </a:solidFill>
              </a:rPr>
              <a:t>pleural membrane</a:t>
            </a:r>
            <a:r>
              <a:rPr lang="en-GB" altLang="zh-CN" b="0"/>
              <a:t>. The space between the two membranes is called the </a:t>
            </a:r>
            <a:r>
              <a:rPr lang="en-GB" altLang="zh-CN">
                <a:solidFill>
                  <a:srgbClr val="10BC45"/>
                </a:solidFill>
              </a:rPr>
              <a:t>pleural cavity</a:t>
            </a:r>
            <a:r>
              <a:rPr lang="en-GB" altLang="zh-CN" b="0"/>
              <a:t>, and is filled with a small amount of </a:t>
            </a:r>
            <a:r>
              <a:rPr lang="en-GB" altLang="zh-CN">
                <a:solidFill>
                  <a:srgbClr val="10BC45"/>
                </a:solidFill>
              </a:rPr>
              <a:t>pleural fluid</a:t>
            </a:r>
            <a:r>
              <a:rPr lang="en-GB" altLang="zh-CN" b="0"/>
              <a:t>.</a:t>
            </a:r>
            <a:endParaRPr lang="en-GB" altLang="zh-CN" b="0"/>
          </a:p>
        </p:txBody>
      </p:sp>
      <p:sp>
        <p:nvSpPr>
          <p:cNvPr id="1231878" name="文本框 1231877"/>
          <p:cNvSpPr txBox="1"/>
          <p:nvPr/>
        </p:nvSpPr>
        <p:spPr>
          <a:xfrm>
            <a:off x="563563" y="2719388"/>
            <a:ext cx="3467100" cy="829945"/>
          </a:xfrm>
          <a:prstGeom prst="rect">
            <a:avLst/>
          </a:prstGeom>
          <a:noFill/>
          <a:ln w="9525">
            <a:noFill/>
          </a:ln>
        </p:spPr>
        <p:txBody>
          <a:bodyPr>
            <a:spAutoFit/>
          </a:bodyPr>
          <a:p>
            <a:r>
              <a:rPr lang="en-GB" altLang="zh-CN" b="0"/>
              <a:t>This fluid</a:t>
            </a:r>
            <a:r>
              <a:rPr lang="en-GB" altLang="zh-CN" b="0">
                <a:highlight>
                  <a:srgbClr val="FFFF00"/>
                </a:highlight>
              </a:rPr>
              <a:t> lubricates</a:t>
            </a:r>
            <a:r>
              <a:rPr lang="en-GB" altLang="zh-CN" b="0"/>
              <a:t> the lungs. </a:t>
            </a:r>
            <a:endParaRPr lang="en-GB" altLang="zh-CN" b="0"/>
          </a:p>
        </p:txBody>
      </p:sp>
      <p:sp>
        <p:nvSpPr>
          <p:cNvPr id="1231884" name="文本框 1231883"/>
          <p:cNvSpPr txBox="1"/>
          <p:nvPr/>
        </p:nvSpPr>
        <p:spPr>
          <a:xfrm>
            <a:off x="6670675" y="2047875"/>
            <a:ext cx="1050925" cy="457200"/>
          </a:xfrm>
          <a:prstGeom prst="rect">
            <a:avLst/>
          </a:prstGeom>
          <a:noFill/>
          <a:ln w="9525">
            <a:noFill/>
          </a:ln>
        </p:spPr>
        <p:txBody>
          <a:bodyPr>
            <a:spAutoFit/>
          </a:bodyPr>
          <a:p>
            <a:pPr marL="360680" indent="-360680">
              <a:buClr>
                <a:srgbClr val="10BC45"/>
              </a:buClr>
              <a:buSzPct val="80000"/>
              <a:buFont typeface="Wingdings" panose="05000000000000000000" pitchFamily="2" charset="2"/>
            </a:pPr>
            <a:r>
              <a:rPr lang="en-GB" altLang="zh-CN">
                <a:solidFill>
                  <a:srgbClr val="10BC45"/>
                </a:solidFill>
              </a:rPr>
              <a:t>lung</a:t>
            </a:r>
            <a:endParaRPr lang="en-GB" altLang="zh-CN">
              <a:solidFill>
                <a:srgbClr val="10BC45"/>
              </a:solidFill>
            </a:endParaRPr>
          </a:p>
        </p:txBody>
      </p:sp>
      <p:sp>
        <p:nvSpPr>
          <p:cNvPr id="1231885" name="直接连接符 1231884"/>
          <p:cNvSpPr/>
          <p:nvPr/>
        </p:nvSpPr>
        <p:spPr>
          <a:xfrm flipH="1">
            <a:off x="6122988" y="2449513"/>
            <a:ext cx="519112" cy="665162"/>
          </a:xfrm>
          <a:prstGeom prst="line">
            <a:avLst/>
          </a:prstGeom>
          <a:ln w="38100" cap="flat" cmpd="sng">
            <a:solidFill>
              <a:srgbClr val="000000"/>
            </a:solidFill>
            <a:prstDash val="solid"/>
            <a:headEnd type="oval" w="sm" len="sm"/>
            <a:tailEnd type="triangle" w="med" len="med"/>
          </a:ln>
        </p:spPr>
      </p:sp>
      <p:sp>
        <p:nvSpPr>
          <p:cNvPr id="1231886" name="直接连接符 1231885"/>
          <p:cNvSpPr/>
          <p:nvPr/>
        </p:nvSpPr>
        <p:spPr>
          <a:xfrm flipH="1" flipV="1">
            <a:off x="5162550" y="4271963"/>
            <a:ext cx="565150" cy="1690687"/>
          </a:xfrm>
          <a:prstGeom prst="line">
            <a:avLst/>
          </a:prstGeom>
          <a:ln w="38100" cap="flat" cmpd="sng">
            <a:solidFill>
              <a:srgbClr val="000000"/>
            </a:solidFill>
            <a:prstDash val="solid"/>
            <a:headEnd type="oval" w="sm" len="sm"/>
            <a:tailEnd type="triangle" w="med" len="med"/>
          </a:ln>
        </p:spPr>
      </p:sp>
      <p:sp>
        <p:nvSpPr>
          <p:cNvPr id="1231887" name="文本框 1231886"/>
          <p:cNvSpPr txBox="1"/>
          <p:nvPr/>
        </p:nvSpPr>
        <p:spPr>
          <a:xfrm>
            <a:off x="4394200" y="6007100"/>
            <a:ext cx="3136900" cy="457200"/>
          </a:xfrm>
          <a:prstGeom prst="rect">
            <a:avLst/>
          </a:prstGeom>
          <a:noFill/>
          <a:ln w="38100">
            <a:noFill/>
          </a:ln>
        </p:spPr>
        <p:txBody>
          <a:bodyPr>
            <a:spAutoFit/>
          </a:bodyPr>
          <a:p>
            <a:r>
              <a:rPr lang="en-GB" altLang="zh-CN">
                <a:solidFill>
                  <a:srgbClr val="10BC45"/>
                </a:solidFill>
              </a:rPr>
              <a:t>pleural membranes</a:t>
            </a:r>
            <a:endParaRPr lang="en-GB" altLang="zh-CN">
              <a:solidFill>
                <a:srgbClr val="10BC45"/>
              </a:solidFill>
            </a:endParaRPr>
          </a:p>
        </p:txBody>
      </p:sp>
      <p:sp>
        <p:nvSpPr>
          <p:cNvPr id="1231889" name="直接连接符 1231888"/>
          <p:cNvSpPr/>
          <p:nvPr/>
        </p:nvSpPr>
        <p:spPr>
          <a:xfrm flipV="1">
            <a:off x="5727700" y="5224463"/>
            <a:ext cx="1377950" cy="738187"/>
          </a:xfrm>
          <a:prstGeom prst="line">
            <a:avLst/>
          </a:prstGeom>
          <a:ln w="38100" cap="flat" cmpd="sng">
            <a:solidFill>
              <a:srgbClr val="000000"/>
            </a:solidFill>
            <a:prstDash val="solid"/>
            <a:headEnd type="oval" w="sm" len="sm"/>
            <a:tailEnd type="triangle" w="med" len="med"/>
          </a:ln>
        </p:spPr>
      </p:sp>
      <p:pic>
        <p:nvPicPr>
          <p:cNvPr id="1231895" name="图片 1231894"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1231896" name="图片 1231895"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31890"/>
                                        </p:tgtEl>
                                        <p:attrNameLst>
                                          <p:attrName>style.visibility</p:attrName>
                                        </p:attrNameLst>
                                      </p:cBhvr>
                                      <p:to>
                                        <p:strVal val="visible"/>
                                      </p:to>
                                    </p:set>
                                    <p:animEffect transition="in" filter="wipe(left)">
                                      <p:cBhvr>
                                        <p:cTn id="7" dur="500"/>
                                        <p:tgtEl>
                                          <p:spTgt spid="123189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231884"/>
                                        </p:tgtEl>
                                        <p:attrNameLst>
                                          <p:attrName>style.visibility</p:attrName>
                                        </p:attrNameLst>
                                      </p:cBhvr>
                                      <p:to>
                                        <p:strVal val="visible"/>
                                      </p:to>
                                    </p:set>
                                    <p:animEffect transition="in" filter="wipe(right)">
                                      <p:cBhvr>
                                        <p:cTn id="11" dur="500"/>
                                        <p:tgtEl>
                                          <p:spTgt spid="1231884"/>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231885"/>
                                        </p:tgtEl>
                                        <p:attrNameLst>
                                          <p:attrName>style.visibility</p:attrName>
                                        </p:attrNameLst>
                                      </p:cBhvr>
                                      <p:to>
                                        <p:strVal val="visible"/>
                                      </p:to>
                                    </p:set>
                                    <p:animEffect transition="in" filter="wipe(right)">
                                      <p:cBhvr>
                                        <p:cTn id="15" dur="500"/>
                                        <p:tgtEl>
                                          <p:spTgt spid="1231885"/>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31887"/>
                                        </p:tgtEl>
                                        <p:attrNameLst>
                                          <p:attrName>style.visibility</p:attrName>
                                        </p:attrNameLst>
                                      </p:cBhvr>
                                      <p:to>
                                        <p:strVal val="visible"/>
                                      </p:to>
                                    </p:set>
                                    <p:animEffect transition="in" filter="wipe(down)">
                                      <p:cBhvr>
                                        <p:cTn id="19" dur="500"/>
                                        <p:tgtEl>
                                          <p:spTgt spid="1231887"/>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231886"/>
                                        </p:tgtEl>
                                        <p:attrNameLst>
                                          <p:attrName>style.visibility</p:attrName>
                                        </p:attrNameLst>
                                      </p:cBhvr>
                                      <p:to>
                                        <p:strVal val="visible"/>
                                      </p:to>
                                    </p:set>
                                    <p:animEffect transition="in" filter="wipe(down)">
                                      <p:cBhvr>
                                        <p:cTn id="23" dur="500"/>
                                        <p:tgtEl>
                                          <p:spTgt spid="1231886"/>
                                        </p:tgtEl>
                                      </p:cBhvr>
                                    </p:animEffect>
                                  </p:childTnLst>
                                </p:cTn>
                              </p:par>
                              <p:par>
                                <p:cTn id="24" presetID="22" presetClass="entr" presetSubtype="8" fill="hold" nodeType="withEffect">
                                  <p:stCondLst>
                                    <p:cond delay="0"/>
                                  </p:stCondLst>
                                  <p:childTnLst>
                                    <p:set>
                                      <p:cBhvr>
                                        <p:cTn id="25" dur="1" fill="hold">
                                          <p:stCondLst>
                                            <p:cond delay="0"/>
                                          </p:stCondLst>
                                        </p:cTn>
                                        <p:tgtEl>
                                          <p:spTgt spid="1231889"/>
                                        </p:tgtEl>
                                        <p:attrNameLst>
                                          <p:attrName>style.visibility</p:attrName>
                                        </p:attrNameLst>
                                      </p:cBhvr>
                                      <p:to>
                                        <p:strVal val="visible"/>
                                      </p:to>
                                    </p:set>
                                    <p:animEffect transition="in" filter="wipe(left)">
                                      <p:cBhvr>
                                        <p:cTn id="26" dur="500"/>
                                        <p:tgtEl>
                                          <p:spTgt spid="123188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231878"/>
                                        </p:tgtEl>
                                        <p:attrNameLst>
                                          <p:attrName>style.visibility</p:attrName>
                                        </p:attrNameLst>
                                      </p:cBhvr>
                                      <p:to>
                                        <p:strVal val="visible"/>
                                      </p:to>
                                    </p:set>
                                    <p:animEffect transition="in" filter="dissolve">
                                      <p:cBhvr>
                                        <p:cTn id="31" dur="500"/>
                                        <p:tgtEl>
                                          <p:spTgt spid="1231878"/>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1231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1878" grpId="0"/>
      <p:bldP spid="1231884" grpId="0"/>
      <p:bldP spid="123188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9890" name="标题 1189889"/>
          <p:cNvSpPr>
            <a:spLocks noGrp="1"/>
          </p:cNvSpPr>
          <p:nvPr>
            <p:ph type="title"/>
          </p:nvPr>
        </p:nvSpPr>
        <p:spPr/>
        <p:txBody>
          <a:bodyPr anchor="ctr" anchorCtr="0"/>
          <a:p>
            <a:r>
              <a:rPr lang="en-GB" altLang="zh-CN"/>
              <a:t>Exchange surfaces</a:t>
            </a:r>
            <a:endParaRPr lang="en-GB" altLang="zh-CN"/>
          </a:p>
        </p:txBody>
      </p:sp>
      <p:sp>
        <p:nvSpPr>
          <p:cNvPr id="1189891" name="文本框 1189890"/>
          <p:cNvSpPr txBox="1"/>
          <p:nvPr/>
        </p:nvSpPr>
        <p:spPr>
          <a:xfrm>
            <a:off x="563563" y="784225"/>
            <a:ext cx="8104187" cy="1552575"/>
          </a:xfrm>
          <a:prstGeom prst="rect">
            <a:avLst/>
          </a:prstGeom>
          <a:noFill/>
          <a:ln w="9525">
            <a:noFill/>
          </a:ln>
        </p:spPr>
        <p:txBody>
          <a:bodyPr>
            <a:spAutoFit/>
          </a:bodyPr>
          <a:p>
            <a:r>
              <a:rPr lang="en-GB" altLang="zh-CN" b="0"/>
              <a:t>All organisms require nutrients and the ability to excrete waste. Many simple organisms, such as bacteria and sea anemones, can exchange substances </a:t>
            </a:r>
            <a:r>
              <a:rPr lang="en-GB" altLang="zh-CN" b="0">
                <a:highlight>
                  <a:srgbClr val="FFFF00"/>
                </a:highlight>
              </a:rPr>
              <a:t>directly across their external surfaces.</a:t>
            </a:r>
            <a:endParaRPr lang="en-GB" altLang="zh-CN" b="0">
              <a:highlight>
                <a:srgbClr val="FFFF00"/>
              </a:highlight>
            </a:endParaRPr>
          </a:p>
        </p:txBody>
      </p:sp>
      <p:sp>
        <p:nvSpPr>
          <p:cNvPr id="1189894" name="文本框 1189893"/>
          <p:cNvSpPr txBox="1"/>
          <p:nvPr/>
        </p:nvSpPr>
        <p:spPr>
          <a:xfrm>
            <a:off x="563563" y="5311775"/>
            <a:ext cx="5456237" cy="822325"/>
          </a:xfrm>
          <a:prstGeom prst="rect">
            <a:avLst/>
          </a:prstGeom>
          <a:noFill/>
          <a:ln w="9525">
            <a:noFill/>
          </a:ln>
        </p:spPr>
        <p:txBody>
          <a:bodyPr>
            <a:spAutoFit/>
          </a:bodyPr>
          <a:p>
            <a:r>
              <a:rPr lang="en-GB" altLang="zh-CN" b="0"/>
              <a:t>In mammals, gas exchange occurs in the lungs, and in particular the </a:t>
            </a:r>
            <a:r>
              <a:rPr lang="en-GB" altLang="zh-CN">
                <a:solidFill>
                  <a:srgbClr val="10BC45"/>
                </a:solidFill>
              </a:rPr>
              <a:t>alveoli</a:t>
            </a:r>
            <a:r>
              <a:rPr lang="en-GB" altLang="zh-CN" b="0"/>
              <a:t>.</a:t>
            </a:r>
            <a:endParaRPr lang="en-GB" altLang="zh-CN" b="0"/>
          </a:p>
        </p:txBody>
      </p:sp>
      <p:sp>
        <p:nvSpPr>
          <p:cNvPr id="1189895" name="文本框 1189894"/>
          <p:cNvSpPr txBox="1"/>
          <p:nvPr/>
        </p:nvSpPr>
        <p:spPr>
          <a:xfrm>
            <a:off x="563563" y="2414588"/>
            <a:ext cx="5695950" cy="1552575"/>
          </a:xfrm>
          <a:prstGeom prst="rect">
            <a:avLst/>
          </a:prstGeom>
          <a:noFill/>
          <a:ln w="9525">
            <a:noFill/>
          </a:ln>
        </p:spPr>
        <p:txBody>
          <a:bodyPr>
            <a:spAutoFit/>
          </a:bodyPr>
          <a:p>
            <a:r>
              <a:rPr lang="en-GB" altLang="zh-CN" b="0"/>
              <a:t>Larger organisms require specialized </a:t>
            </a:r>
            <a:r>
              <a:rPr lang="en-GB" altLang="zh-CN">
                <a:solidFill>
                  <a:srgbClr val="10BC45"/>
                </a:solidFill>
              </a:rPr>
              <a:t>gas exchange</a:t>
            </a:r>
            <a:r>
              <a:rPr lang="en-GB" altLang="zh-CN" b="0"/>
              <a:t> and </a:t>
            </a:r>
            <a:r>
              <a:rPr lang="en-GB" altLang="zh-CN">
                <a:solidFill>
                  <a:srgbClr val="10BC45"/>
                </a:solidFill>
              </a:rPr>
              <a:t>transport systems</a:t>
            </a:r>
            <a:r>
              <a:rPr lang="en-GB" altLang="zh-CN" b="0"/>
              <a:t> to transport substances such as oxygen and nutrients to their cells efficiently. </a:t>
            </a:r>
            <a:endParaRPr lang="en-GB" altLang="zh-CN" b="0"/>
          </a:p>
        </p:txBody>
      </p:sp>
      <p:sp>
        <p:nvSpPr>
          <p:cNvPr id="1189897" name="文本框 1189896"/>
          <p:cNvSpPr txBox="1"/>
          <p:nvPr/>
        </p:nvSpPr>
        <p:spPr>
          <a:xfrm>
            <a:off x="6970713" y="5032375"/>
            <a:ext cx="1430337" cy="822325"/>
          </a:xfrm>
          <a:prstGeom prst="rect">
            <a:avLst/>
          </a:prstGeom>
          <a:noFill/>
          <a:ln w="38100">
            <a:noFill/>
          </a:ln>
        </p:spPr>
        <p:txBody>
          <a:bodyPr>
            <a:spAutoFit/>
          </a:bodyPr>
          <a:p>
            <a:r>
              <a:rPr lang="en-GB" altLang="zh-CN">
                <a:solidFill>
                  <a:schemeClr val="bg1"/>
                </a:solidFill>
              </a:rPr>
              <a:t>Crop photo</a:t>
            </a:r>
            <a:endParaRPr lang="en-GB" altLang="zh-CN">
              <a:solidFill>
                <a:schemeClr val="bg1"/>
              </a:solidFill>
            </a:endParaRPr>
          </a:p>
        </p:txBody>
      </p:sp>
      <p:pic>
        <p:nvPicPr>
          <p:cNvPr id="1189899" name="图片 1189898" descr="clown-fish"/>
          <p:cNvPicPr>
            <a:picLocks noChangeAspect="1"/>
          </p:cNvPicPr>
          <p:nvPr/>
        </p:nvPicPr>
        <p:blipFill>
          <a:blip r:embed="rId1"/>
          <a:stretch>
            <a:fillRect/>
          </a:stretch>
        </p:blipFill>
        <p:spPr>
          <a:xfrm>
            <a:off x="6356350" y="2546350"/>
            <a:ext cx="2476500" cy="3467100"/>
          </a:xfrm>
          <a:prstGeom prst="rect">
            <a:avLst/>
          </a:prstGeom>
          <a:noFill/>
          <a:ln w="9525">
            <a:noFill/>
          </a:ln>
        </p:spPr>
      </p:pic>
      <p:sp>
        <p:nvSpPr>
          <p:cNvPr id="1189900" name="文本框 1189899"/>
          <p:cNvSpPr txBox="1"/>
          <p:nvPr/>
        </p:nvSpPr>
        <p:spPr>
          <a:xfrm>
            <a:off x="563563" y="4044950"/>
            <a:ext cx="5654675" cy="1187450"/>
          </a:xfrm>
          <a:prstGeom prst="rect">
            <a:avLst/>
          </a:prstGeom>
          <a:noFill/>
          <a:ln w="38100">
            <a:noFill/>
          </a:ln>
        </p:spPr>
        <p:txBody>
          <a:bodyPr>
            <a:spAutoFit/>
          </a:bodyPr>
          <a:p>
            <a:r>
              <a:rPr lang="en-GB" altLang="zh-CN" b="0"/>
              <a:t>Fish exchange these substances across gills, while insects have openings called </a:t>
            </a:r>
            <a:r>
              <a:rPr lang="en-GB" altLang="zh-CN">
                <a:solidFill>
                  <a:srgbClr val="10BC45"/>
                </a:solidFill>
              </a:rPr>
              <a:t>spiracles</a:t>
            </a:r>
            <a:r>
              <a:rPr lang="en-GB" altLang="zh-CN" b="0"/>
              <a:t> on their surfaces. </a:t>
            </a:r>
            <a:endParaRPr lang="en-GB" altLang="zh-CN"/>
          </a:p>
        </p:txBody>
      </p:sp>
      <p:pic>
        <p:nvPicPr>
          <p:cNvPr id="1189901" name="图片 1189900"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1189902" name="图片 1189901"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89899"/>
                                        </p:tgtEl>
                                        <p:attrNameLst>
                                          <p:attrName>style.visibility</p:attrName>
                                        </p:attrNameLst>
                                      </p:cBhvr>
                                      <p:to>
                                        <p:strVal val="visible"/>
                                      </p:to>
                                    </p:set>
                                    <p:animEffect transition="in" filter="wipe(up)">
                                      <p:cBhvr>
                                        <p:cTn id="7" dur="500"/>
                                        <p:tgtEl>
                                          <p:spTgt spid="118989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89895"/>
                                        </p:tgtEl>
                                        <p:attrNameLst>
                                          <p:attrName>style.visibility</p:attrName>
                                        </p:attrNameLst>
                                      </p:cBhvr>
                                      <p:to>
                                        <p:strVal val="visible"/>
                                      </p:to>
                                    </p:set>
                                    <p:animEffect transition="in" filter="dissolve">
                                      <p:cBhvr>
                                        <p:cTn id="12" dur="500"/>
                                        <p:tgtEl>
                                          <p:spTgt spid="118989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89900"/>
                                        </p:tgtEl>
                                        <p:attrNameLst>
                                          <p:attrName>style.visibility</p:attrName>
                                        </p:attrNameLst>
                                      </p:cBhvr>
                                      <p:to>
                                        <p:strVal val="visible"/>
                                      </p:to>
                                    </p:set>
                                    <p:animEffect transition="in" filter="dissolve">
                                      <p:cBhvr>
                                        <p:cTn id="17" dur="500"/>
                                        <p:tgtEl>
                                          <p:spTgt spid="118990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89894"/>
                                        </p:tgtEl>
                                        <p:attrNameLst>
                                          <p:attrName>style.visibility</p:attrName>
                                        </p:attrNameLst>
                                      </p:cBhvr>
                                      <p:to>
                                        <p:strVal val="visible"/>
                                      </p:to>
                                    </p:set>
                                    <p:animEffect transition="in" filter="dissolve">
                                      <p:cBhvr>
                                        <p:cTn id="22" dur="500"/>
                                        <p:tgtEl>
                                          <p:spTgt spid="1189894"/>
                                        </p:tgtEl>
                                      </p:cBhvr>
                                    </p:animEffec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11899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9894" grpId="0"/>
      <p:bldP spid="1189895" grpId="0"/>
      <p:bldP spid="118990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1394" name="标题 1211393"/>
          <p:cNvSpPr>
            <a:spLocks noGrp="1"/>
          </p:cNvSpPr>
          <p:nvPr>
            <p:ph type="title"/>
          </p:nvPr>
        </p:nvSpPr>
        <p:spPr/>
        <p:txBody>
          <a:bodyPr anchor="ctr" anchorCtr="0"/>
          <a:p>
            <a:r>
              <a:rPr lang="en-GB" altLang="zh-CN"/>
              <a:t>Composition of inhaled/exhaled air</a:t>
            </a:r>
            <a:endParaRPr lang="en-GB" altLang="zh-CN"/>
          </a:p>
        </p:txBody>
      </p:sp>
      <p:sp>
        <p:nvSpPr>
          <p:cNvPr id="1211396" name="文本框 1211395"/>
          <p:cNvSpPr txBox="1"/>
          <p:nvPr/>
        </p:nvSpPr>
        <p:spPr>
          <a:xfrm>
            <a:off x="563563" y="784225"/>
            <a:ext cx="8170862" cy="1187450"/>
          </a:xfrm>
          <a:prstGeom prst="rect">
            <a:avLst/>
          </a:prstGeom>
          <a:noFill/>
          <a:ln w="9525">
            <a:noFill/>
          </a:ln>
        </p:spPr>
        <p:txBody>
          <a:bodyPr>
            <a:spAutoFit/>
          </a:bodyPr>
          <a:p>
            <a:r>
              <a:rPr lang="en-GB" altLang="zh-CN" b="0"/>
              <a:t>In one breathing cycle, the air in the lungs loses only some of its oxygen content. This is why mouth-to-mouth resuscitation can be effective.</a:t>
            </a:r>
            <a:endParaRPr lang="en-GB" altLang="zh-CN" b="0"/>
          </a:p>
        </p:txBody>
      </p:sp>
      <p:pic>
        <p:nvPicPr>
          <p:cNvPr id="1211449" name="图片 1211448" descr="air composition"/>
          <p:cNvPicPr>
            <a:picLocks noChangeAspect="1"/>
          </p:cNvPicPr>
          <p:nvPr/>
        </p:nvPicPr>
        <p:blipFill>
          <a:blip r:embed="rId1"/>
          <a:stretch>
            <a:fillRect/>
          </a:stretch>
        </p:blipFill>
        <p:spPr>
          <a:xfrm>
            <a:off x="1293813" y="2482850"/>
            <a:ext cx="7062787" cy="3532188"/>
          </a:xfrm>
          <a:prstGeom prst="rect">
            <a:avLst/>
          </a:prstGeom>
          <a:noFill/>
          <a:ln w="9525">
            <a:noFill/>
          </a:ln>
        </p:spPr>
      </p:pic>
      <p:sp>
        <p:nvSpPr>
          <p:cNvPr id="1211428" name="文本框 1211427"/>
          <p:cNvSpPr txBox="1"/>
          <p:nvPr/>
        </p:nvSpPr>
        <p:spPr>
          <a:xfrm>
            <a:off x="831850" y="2463800"/>
            <a:ext cx="612775" cy="396875"/>
          </a:xfrm>
          <a:prstGeom prst="rect">
            <a:avLst/>
          </a:prstGeom>
          <a:noFill/>
          <a:ln w="38100">
            <a:noFill/>
          </a:ln>
        </p:spPr>
        <p:txBody>
          <a:bodyPr>
            <a:spAutoFit/>
          </a:bodyPr>
          <a:p>
            <a:pPr algn="r"/>
            <a:r>
              <a:rPr lang="en-GB" altLang="zh-CN" sz="2000"/>
              <a:t>90</a:t>
            </a:r>
            <a:endParaRPr lang="en-GB" altLang="zh-CN" sz="2000"/>
          </a:p>
        </p:txBody>
      </p:sp>
      <p:sp>
        <p:nvSpPr>
          <p:cNvPr id="1211429" name="文本框 1211428"/>
          <p:cNvSpPr txBox="1"/>
          <p:nvPr/>
        </p:nvSpPr>
        <p:spPr>
          <a:xfrm>
            <a:off x="831850" y="2789238"/>
            <a:ext cx="612775" cy="396875"/>
          </a:xfrm>
          <a:prstGeom prst="rect">
            <a:avLst/>
          </a:prstGeom>
          <a:noFill/>
          <a:ln w="38100">
            <a:noFill/>
          </a:ln>
        </p:spPr>
        <p:txBody>
          <a:bodyPr>
            <a:spAutoFit/>
          </a:bodyPr>
          <a:p>
            <a:pPr algn="r"/>
            <a:r>
              <a:rPr lang="en-GB" altLang="zh-CN" sz="2000"/>
              <a:t>80</a:t>
            </a:r>
            <a:endParaRPr lang="en-GB" altLang="zh-CN" sz="2000"/>
          </a:p>
        </p:txBody>
      </p:sp>
      <p:sp>
        <p:nvSpPr>
          <p:cNvPr id="1211430" name="文本框 1211429"/>
          <p:cNvSpPr txBox="1"/>
          <p:nvPr/>
        </p:nvSpPr>
        <p:spPr>
          <a:xfrm>
            <a:off x="831850" y="3116263"/>
            <a:ext cx="612775" cy="396875"/>
          </a:xfrm>
          <a:prstGeom prst="rect">
            <a:avLst/>
          </a:prstGeom>
          <a:noFill/>
          <a:ln w="38100">
            <a:noFill/>
          </a:ln>
        </p:spPr>
        <p:txBody>
          <a:bodyPr>
            <a:spAutoFit/>
          </a:bodyPr>
          <a:p>
            <a:pPr algn="r"/>
            <a:r>
              <a:rPr lang="en-GB" altLang="zh-CN" sz="2000"/>
              <a:t>70</a:t>
            </a:r>
            <a:endParaRPr lang="en-GB" altLang="zh-CN" sz="2000"/>
          </a:p>
        </p:txBody>
      </p:sp>
      <p:sp>
        <p:nvSpPr>
          <p:cNvPr id="1211431" name="文本框 1211430"/>
          <p:cNvSpPr txBox="1"/>
          <p:nvPr/>
        </p:nvSpPr>
        <p:spPr>
          <a:xfrm>
            <a:off x="831850" y="3448050"/>
            <a:ext cx="612775" cy="396875"/>
          </a:xfrm>
          <a:prstGeom prst="rect">
            <a:avLst/>
          </a:prstGeom>
          <a:noFill/>
          <a:ln w="38100">
            <a:noFill/>
          </a:ln>
        </p:spPr>
        <p:txBody>
          <a:bodyPr>
            <a:spAutoFit/>
          </a:bodyPr>
          <a:p>
            <a:pPr algn="r"/>
            <a:r>
              <a:rPr lang="en-GB" altLang="zh-CN" sz="2000"/>
              <a:t>60</a:t>
            </a:r>
            <a:endParaRPr lang="en-GB" altLang="zh-CN" sz="2000"/>
          </a:p>
        </p:txBody>
      </p:sp>
      <p:sp>
        <p:nvSpPr>
          <p:cNvPr id="1211432" name="文本框 1211431"/>
          <p:cNvSpPr txBox="1"/>
          <p:nvPr/>
        </p:nvSpPr>
        <p:spPr>
          <a:xfrm>
            <a:off x="831850" y="3775075"/>
            <a:ext cx="612775" cy="396875"/>
          </a:xfrm>
          <a:prstGeom prst="rect">
            <a:avLst/>
          </a:prstGeom>
          <a:noFill/>
          <a:ln w="38100">
            <a:noFill/>
          </a:ln>
        </p:spPr>
        <p:txBody>
          <a:bodyPr>
            <a:spAutoFit/>
          </a:bodyPr>
          <a:p>
            <a:pPr algn="r"/>
            <a:r>
              <a:rPr lang="en-GB" altLang="zh-CN" sz="2000"/>
              <a:t>50</a:t>
            </a:r>
            <a:endParaRPr lang="en-GB" altLang="zh-CN" sz="2000"/>
          </a:p>
        </p:txBody>
      </p:sp>
      <p:sp>
        <p:nvSpPr>
          <p:cNvPr id="1211433" name="文本框 1211432"/>
          <p:cNvSpPr txBox="1"/>
          <p:nvPr/>
        </p:nvSpPr>
        <p:spPr>
          <a:xfrm>
            <a:off x="831850" y="4105275"/>
            <a:ext cx="612775" cy="396875"/>
          </a:xfrm>
          <a:prstGeom prst="rect">
            <a:avLst/>
          </a:prstGeom>
          <a:noFill/>
          <a:ln w="38100">
            <a:noFill/>
          </a:ln>
        </p:spPr>
        <p:txBody>
          <a:bodyPr>
            <a:spAutoFit/>
          </a:bodyPr>
          <a:p>
            <a:pPr algn="r"/>
            <a:r>
              <a:rPr lang="en-GB" altLang="zh-CN" sz="2000"/>
              <a:t>40</a:t>
            </a:r>
            <a:endParaRPr lang="en-GB" altLang="zh-CN" sz="2000"/>
          </a:p>
        </p:txBody>
      </p:sp>
      <p:sp>
        <p:nvSpPr>
          <p:cNvPr id="1211434" name="文本框 1211433"/>
          <p:cNvSpPr txBox="1"/>
          <p:nvPr/>
        </p:nvSpPr>
        <p:spPr>
          <a:xfrm>
            <a:off x="831850" y="4433888"/>
            <a:ext cx="612775" cy="396875"/>
          </a:xfrm>
          <a:prstGeom prst="rect">
            <a:avLst/>
          </a:prstGeom>
          <a:noFill/>
          <a:ln w="38100">
            <a:noFill/>
          </a:ln>
        </p:spPr>
        <p:txBody>
          <a:bodyPr>
            <a:spAutoFit/>
          </a:bodyPr>
          <a:p>
            <a:pPr algn="r"/>
            <a:r>
              <a:rPr lang="en-GB" altLang="zh-CN" sz="2000"/>
              <a:t>30</a:t>
            </a:r>
            <a:endParaRPr lang="en-GB" altLang="zh-CN" sz="2000"/>
          </a:p>
        </p:txBody>
      </p:sp>
      <p:sp>
        <p:nvSpPr>
          <p:cNvPr id="1211435" name="文本框 1211434"/>
          <p:cNvSpPr txBox="1"/>
          <p:nvPr/>
        </p:nvSpPr>
        <p:spPr>
          <a:xfrm>
            <a:off x="831850" y="4760913"/>
            <a:ext cx="612775" cy="396875"/>
          </a:xfrm>
          <a:prstGeom prst="rect">
            <a:avLst/>
          </a:prstGeom>
          <a:noFill/>
          <a:ln w="38100">
            <a:noFill/>
          </a:ln>
        </p:spPr>
        <p:txBody>
          <a:bodyPr>
            <a:spAutoFit/>
          </a:bodyPr>
          <a:p>
            <a:pPr algn="r"/>
            <a:r>
              <a:rPr lang="en-GB" altLang="zh-CN" sz="2000"/>
              <a:t>20</a:t>
            </a:r>
            <a:endParaRPr lang="en-GB" altLang="zh-CN" sz="2000"/>
          </a:p>
        </p:txBody>
      </p:sp>
      <p:sp>
        <p:nvSpPr>
          <p:cNvPr id="1211436" name="文本框 1211435"/>
          <p:cNvSpPr txBox="1"/>
          <p:nvPr/>
        </p:nvSpPr>
        <p:spPr>
          <a:xfrm>
            <a:off x="831850" y="5092700"/>
            <a:ext cx="612775" cy="396875"/>
          </a:xfrm>
          <a:prstGeom prst="rect">
            <a:avLst/>
          </a:prstGeom>
          <a:noFill/>
          <a:ln w="38100">
            <a:noFill/>
          </a:ln>
        </p:spPr>
        <p:txBody>
          <a:bodyPr>
            <a:spAutoFit/>
          </a:bodyPr>
          <a:p>
            <a:pPr algn="r"/>
            <a:r>
              <a:rPr lang="en-GB" altLang="zh-CN" sz="2000"/>
              <a:t>10</a:t>
            </a:r>
            <a:endParaRPr lang="en-GB" altLang="zh-CN" sz="2000"/>
          </a:p>
        </p:txBody>
      </p:sp>
      <p:sp>
        <p:nvSpPr>
          <p:cNvPr id="1211437" name="文本框 1211436"/>
          <p:cNvSpPr txBox="1"/>
          <p:nvPr/>
        </p:nvSpPr>
        <p:spPr>
          <a:xfrm>
            <a:off x="831850" y="5422900"/>
            <a:ext cx="612775" cy="396875"/>
          </a:xfrm>
          <a:prstGeom prst="rect">
            <a:avLst/>
          </a:prstGeom>
          <a:noFill/>
          <a:ln w="38100">
            <a:noFill/>
          </a:ln>
        </p:spPr>
        <p:txBody>
          <a:bodyPr>
            <a:spAutoFit/>
          </a:bodyPr>
          <a:p>
            <a:pPr algn="r"/>
            <a:r>
              <a:rPr lang="en-GB" altLang="zh-CN" sz="2000"/>
              <a:t>0</a:t>
            </a:r>
            <a:endParaRPr lang="en-GB" altLang="zh-CN" sz="2000"/>
          </a:p>
        </p:txBody>
      </p:sp>
      <p:sp>
        <p:nvSpPr>
          <p:cNvPr id="1211438" name="文本框 1211437"/>
          <p:cNvSpPr txBox="1"/>
          <p:nvPr/>
        </p:nvSpPr>
        <p:spPr>
          <a:xfrm>
            <a:off x="1812925" y="5646738"/>
            <a:ext cx="749300" cy="396875"/>
          </a:xfrm>
          <a:prstGeom prst="rect">
            <a:avLst/>
          </a:prstGeom>
          <a:noFill/>
          <a:ln w="38100">
            <a:noFill/>
          </a:ln>
        </p:spPr>
        <p:txBody>
          <a:bodyPr>
            <a:spAutoFit/>
          </a:bodyPr>
          <a:p>
            <a:pPr algn="ctr"/>
            <a:r>
              <a:rPr lang="en-GB" altLang="zh-CN" sz="2000"/>
              <a:t>N</a:t>
            </a:r>
            <a:r>
              <a:rPr lang="en-GB" altLang="zh-CN" sz="2000" baseline="-25000"/>
              <a:t>2</a:t>
            </a:r>
            <a:endParaRPr lang="en-GB" altLang="zh-CN" sz="2000" baseline="-25000"/>
          </a:p>
        </p:txBody>
      </p:sp>
      <p:sp>
        <p:nvSpPr>
          <p:cNvPr id="1211439" name="文本框 1211438"/>
          <p:cNvSpPr txBox="1"/>
          <p:nvPr/>
        </p:nvSpPr>
        <p:spPr>
          <a:xfrm>
            <a:off x="3098800" y="5646738"/>
            <a:ext cx="889000" cy="396875"/>
          </a:xfrm>
          <a:prstGeom prst="rect">
            <a:avLst/>
          </a:prstGeom>
          <a:noFill/>
          <a:ln w="38100">
            <a:noFill/>
          </a:ln>
        </p:spPr>
        <p:txBody>
          <a:bodyPr>
            <a:spAutoFit/>
          </a:bodyPr>
          <a:p>
            <a:pPr algn="ctr"/>
            <a:r>
              <a:rPr lang="en-GB" altLang="zh-CN" sz="2000"/>
              <a:t>O</a:t>
            </a:r>
            <a:r>
              <a:rPr lang="en-GB" altLang="zh-CN" sz="2000" baseline="-25000"/>
              <a:t>2</a:t>
            </a:r>
            <a:endParaRPr lang="en-GB" altLang="zh-CN" sz="2000" baseline="-25000"/>
          </a:p>
        </p:txBody>
      </p:sp>
      <p:sp>
        <p:nvSpPr>
          <p:cNvPr id="1211440" name="文本框 1211439"/>
          <p:cNvSpPr txBox="1"/>
          <p:nvPr/>
        </p:nvSpPr>
        <p:spPr>
          <a:xfrm>
            <a:off x="4391025" y="5646738"/>
            <a:ext cx="939800" cy="396875"/>
          </a:xfrm>
          <a:prstGeom prst="rect">
            <a:avLst/>
          </a:prstGeom>
          <a:noFill/>
          <a:ln w="38100">
            <a:noFill/>
          </a:ln>
        </p:spPr>
        <p:txBody>
          <a:bodyPr>
            <a:spAutoFit/>
          </a:bodyPr>
          <a:p>
            <a:pPr algn="ctr"/>
            <a:r>
              <a:rPr lang="en-GB" altLang="zh-CN" sz="2000"/>
              <a:t>CO</a:t>
            </a:r>
            <a:r>
              <a:rPr lang="en-GB" altLang="zh-CN" sz="2000" baseline="-25000"/>
              <a:t>2</a:t>
            </a:r>
            <a:endParaRPr lang="en-GB" altLang="zh-CN" sz="2000" baseline="-25000"/>
          </a:p>
        </p:txBody>
      </p:sp>
      <p:sp>
        <p:nvSpPr>
          <p:cNvPr id="1211441" name="文本框 1211440"/>
          <p:cNvSpPr txBox="1"/>
          <p:nvPr/>
        </p:nvSpPr>
        <p:spPr>
          <a:xfrm>
            <a:off x="5754688" y="5646738"/>
            <a:ext cx="863600" cy="396875"/>
          </a:xfrm>
          <a:prstGeom prst="rect">
            <a:avLst/>
          </a:prstGeom>
          <a:noFill/>
          <a:ln w="38100">
            <a:noFill/>
          </a:ln>
        </p:spPr>
        <p:txBody>
          <a:bodyPr>
            <a:spAutoFit/>
          </a:bodyPr>
          <a:p>
            <a:pPr algn="ctr"/>
            <a:r>
              <a:rPr lang="en-GB" altLang="zh-CN" sz="2000"/>
              <a:t>H</a:t>
            </a:r>
            <a:r>
              <a:rPr lang="en-GB" altLang="zh-CN" sz="2000" baseline="-25000"/>
              <a:t>2</a:t>
            </a:r>
            <a:r>
              <a:rPr lang="en-GB" altLang="zh-CN" sz="2000"/>
              <a:t>O</a:t>
            </a:r>
            <a:endParaRPr lang="en-GB" altLang="zh-CN" sz="2000"/>
          </a:p>
        </p:txBody>
      </p:sp>
      <p:sp>
        <p:nvSpPr>
          <p:cNvPr id="1211442" name="文本框 1211441"/>
          <p:cNvSpPr txBox="1"/>
          <p:nvPr/>
        </p:nvSpPr>
        <p:spPr>
          <a:xfrm>
            <a:off x="6953250" y="5646738"/>
            <a:ext cx="1079500" cy="396875"/>
          </a:xfrm>
          <a:prstGeom prst="rect">
            <a:avLst/>
          </a:prstGeom>
          <a:noFill/>
          <a:ln w="38100">
            <a:noFill/>
          </a:ln>
        </p:spPr>
        <p:txBody>
          <a:bodyPr>
            <a:spAutoFit/>
          </a:bodyPr>
          <a:p>
            <a:pPr algn="ctr"/>
            <a:r>
              <a:rPr lang="en-GB" altLang="zh-CN" sz="2000"/>
              <a:t>other</a:t>
            </a:r>
            <a:endParaRPr lang="en-GB" altLang="zh-CN" sz="2000"/>
          </a:p>
        </p:txBody>
      </p:sp>
      <p:sp>
        <p:nvSpPr>
          <p:cNvPr id="1211443" name="文本框 1211442"/>
          <p:cNvSpPr txBox="1"/>
          <p:nvPr/>
        </p:nvSpPr>
        <p:spPr>
          <a:xfrm>
            <a:off x="5930900" y="3594100"/>
            <a:ext cx="2171700" cy="396875"/>
          </a:xfrm>
          <a:prstGeom prst="rect">
            <a:avLst/>
          </a:prstGeom>
          <a:noFill/>
          <a:ln w="38100">
            <a:noFill/>
          </a:ln>
        </p:spPr>
        <p:txBody>
          <a:bodyPr>
            <a:spAutoFit/>
          </a:bodyPr>
          <a:p>
            <a:r>
              <a:rPr lang="en-GB" altLang="zh-CN" sz="2000"/>
              <a:t>exhaled air</a:t>
            </a:r>
            <a:endParaRPr lang="en-GB" altLang="zh-CN" sz="2000"/>
          </a:p>
        </p:txBody>
      </p:sp>
      <p:sp>
        <p:nvSpPr>
          <p:cNvPr id="1211444" name="文本框 1211443"/>
          <p:cNvSpPr txBox="1"/>
          <p:nvPr/>
        </p:nvSpPr>
        <p:spPr>
          <a:xfrm>
            <a:off x="5930900" y="2968625"/>
            <a:ext cx="1854200" cy="396875"/>
          </a:xfrm>
          <a:prstGeom prst="rect">
            <a:avLst/>
          </a:prstGeom>
          <a:noFill/>
          <a:ln w="38100">
            <a:noFill/>
          </a:ln>
        </p:spPr>
        <p:txBody>
          <a:bodyPr>
            <a:spAutoFit/>
          </a:bodyPr>
          <a:p>
            <a:r>
              <a:rPr lang="en-GB" altLang="zh-CN" sz="2000"/>
              <a:t>inhaled air</a:t>
            </a:r>
            <a:endParaRPr lang="en-GB" altLang="zh-CN" sz="2000"/>
          </a:p>
        </p:txBody>
      </p:sp>
      <p:sp>
        <p:nvSpPr>
          <p:cNvPr id="1211447" name="文本框 1211446"/>
          <p:cNvSpPr txBox="1"/>
          <p:nvPr/>
        </p:nvSpPr>
        <p:spPr>
          <a:xfrm rot="16200000">
            <a:off x="-449262" y="3860800"/>
            <a:ext cx="2413000" cy="427038"/>
          </a:xfrm>
          <a:prstGeom prst="rect">
            <a:avLst/>
          </a:prstGeom>
          <a:noFill/>
          <a:ln w="38100">
            <a:noFill/>
          </a:ln>
        </p:spPr>
        <p:txBody>
          <a:bodyPr>
            <a:spAutoFit/>
          </a:bodyPr>
          <a:p>
            <a:r>
              <a:rPr lang="en-GB" altLang="zh-CN" sz="2200"/>
              <a:t>composition (%)</a:t>
            </a:r>
            <a:endParaRPr lang="en-GB" altLang="zh-CN" sz="2200"/>
          </a:p>
        </p:txBody>
      </p:sp>
      <p:sp>
        <p:nvSpPr>
          <p:cNvPr id="1211451" name="文本框 1211450"/>
          <p:cNvSpPr txBox="1"/>
          <p:nvPr/>
        </p:nvSpPr>
        <p:spPr>
          <a:xfrm>
            <a:off x="1495425" y="2576513"/>
            <a:ext cx="701675" cy="396875"/>
          </a:xfrm>
          <a:prstGeom prst="rect">
            <a:avLst/>
          </a:prstGeom>
          <a:noFill/>
          <a:ln w="38100">
            <a:noFill/>
          </a:ln>
        </p:spPr>
        <p:txBody>
          <a:bodyPr>
            <a:spAutoFit/>
          </a:bodyPr>
          <a:p>
            <a:pPr algn="ctr"/>
            <a:r>
              <a:rPr lang="en-GB" altLang="zh-CN" sz="2000">
                <a:solidFill>
                  <a:srgbClr val="FD0000"/>
                </a:solidFill>
              </a:rPr>
              <a:t>78%</a:t>
            </a:r>
            <a:endParaRPr lang="en-GB" altLang="zh-CN" sz="2000">
              <a:solidFill>
                <a:srgbClr val="FD0000"/>
              </a:solidFill>
            </a:endParaRPr>
          </a:p>
        </p:txBody>
      </p:sp>
      <p:sp>
        <p:nvSpPr>
          <p:cNvPr id="1211452" name="文本框 1211451"/>
          <p:cNvSpPr txBox="1"/>
          <p:nvPr/>
        </p:nvSpPr>
        <p:spPr>
          <a:xfrm>
            <a:off x="2122488" y="2576513"/>
            <a:ext cx="701675" cy="396875"/>
          </a:xfrm>
          <a:prstGeom prst="rect">
            <a:avLst/>
          </a:prstGeom>
          <a:noFill/>
          <a:ln w="38100">
            <a:noFill/>
          </a:ln>
        </p:spPr>
        <p:txBody>
          <a:bodyPr>
            <a:spAutoFit/>
          </a:bodyPr>
          <a:p>
            <a:pPr algn="ctr"/>
            <a:r>
              <a:rPr lang="en-GB" altLang="zh-CN" sz="2000">
                <a:solidFill>
                  <a:srgbClr val="00E200"/>
                </a:solidFill>
              </a:rPr>
              <a:t>78%</a:t>
            </a:r>
            <a:endParaRPr lang="en-GB" altLang="zh-CN" sz="2000">
              <a:solidFill>
                <a:srgbClr val="00E200"/>
              </a:solidFill>
            </a:endParaRPr>
          </a:p>
        </p:txBody>
      </p:sp>
      <p:sp>
        <p:nvSpPr>
          <p:cNvPr id="1211453" name="文本框 1211452"/>
          <p:cNvSpPr txBox="1"/>
          <p:nvPr/>
        </p:nvSpPr>
        <p:spPr>
          <a:xfrm>
            <a:off x="2970213" y="4418013"/>
            <a:ext cx="701675" cy="396875"/>
          </a:xfrm>
          <a:prstGeom prst="rect">
            <a:avLst/>
          </a:prstGeom>
          <a:noFill/>
          <a:ln w="38100">
            <a:noFill/>
          </a:ln>
        </p:spPr>
        <p:txBody>
          <a:bodyPr>
            <a:spAutoFit/>
          </a:bodyPr>
          <a:p>
            <a:pPr algn="ctr"/>
            <a:r>
              <a:rPr lang="en-GB" altLang="zh-CN" sz="2000">
                <a:solidFill>
                  <a:srgbClr val="FD0000"/>
                </a:solidFill>
              </a:rPr>
              <a:t>21%</a:t>
            </a:r>
            <a:endParaRPr lang="en-GB" altLang="zh-CN" sz="2000">
              <a:solidFill>
                <a:srgbClr val="FD0000"/>
              </a:solidFill>
            </a:endParaRPr>
          </a:p>
        </p:txBody>
      </p:sp>
      <p:sp>
        <p:nvSpPr>
          <p:cNvPr id="1211454" name="文本框 1211453"/>
          <p:cNvSpPr txBox="1"/>
          <p:nvPr/>
        </p:nvSpPr>
        <p:spPr>
          <a:xfrm>
            <a:off x="3519488" y="4595813"/>
            <a:ext cx="701675" cy="396875"/>
          </a:xfrm>
          <a:prstGeom prst="rect">
            <a:avLst/>
          </a:prstGeom>
          <a:noFill/>
          <a:ln w="38100">
            <a:noFill/>
          </a:ln>
        </p:spPr>
        <p:txBody>
          <a:bodyPr>
            <a:spAutoFit/>
          </a:bodyPr>
          <a:p>
            <a:pPr algn="ctr"/>
            <a:r>
              <a:rPr lang="en-GB" altLang="zh-CN" sz="2000">
                <a:solidFill>
                  <a:srgbClr val="00E200"/>
                </a:solidFill>
              </a:rPr>
              <a:t>15%</a:t>
            </a:r>
            <a:endParaRPr lang="en-GB" altLang="zh-CN" sz="2000">
              <a:solidFill>
                <a:srgbClr val="00E200"/>
              </a:solidFill>
            </a:endParaRPr>
          </a:p>
        </p:txBody>
      </p:sp>
      <p:sp>
        <p:nvSpPr>
          <p:cNvPr id="1211455" name="文本框 1211454"/>
          <p:cNvSpPr txBox="1"/>
          <p:nvPr/>
        </p:nvSpPr>
        <p:spPr>
          <a:xfrm>
            <a:off x="4078288" y="5065713"/>
            <a:ext cx="917575" cy="396875"/>
          </a:xfrm>
          <a:prstGeom prst="rect">
            <a:avLst/>
          </a:prstGeom>
          <a:noFill/>
          <a:ln w="38100">
            <a:noFill/>
          </a:ln>
        </p:spPr>
        <p:txBody>
          <a:bodyPr>
            <a:spAutoFit/>
          </a:bodyPr>
          <a:p>
            <a:pPr algn="ctr"/>
            <a:r>
              <a:rPr lang="en-GB" altLang="zh-CN" sz="2000">
                <a:solidFill>
                  <a:srgbClr val="FD0000"/>
                </a:solidFill>
              </a:rPr>
              <a:t>0.04%</a:t>
            </a:r>
            <a:endParaRPr lang="en-GB" altLang="zh-CN" sz="2000">
              <a:solidFill>
                <a:srgbClr val="FD0000"/>
              </a:solidFill>
            </a:endParaRPr>
          </a:p>
        </p:txBody>
      </p:sp>
      <p:sp>
        <p:nvSpPr>
          <p:cNvPr id="1211456" name="文本框 1211455"/>
          <p:cNvSpPr txBox="1"/>
          <p:nvPr/>
        </p:nvSpPr>
        <p:spPr>
          <a:xfrm>
            <a:off x="4754563" y="4965700"/>
            <a:ext cx="701675" cy="396875"/>
          </a:xfrm>
          <a:prstGeom prst="rect">
            <a:avLst/>
          </a:prstGeom>
          <a:noFill/>
          <a:ln w="38100">
            <a:noFill/>
          </a:ln>
        </p:spPr>
        <p:txBody>
          <a:bodyPr>
            <a:spAutoFit/>
          </a:bodyPr>
          <a:p>
            <a:pPr algn="ctr"/>
            <a:r>
              <a:rPr lang="en-GB" altLang="zh-CN" sz="2000">
                <a:solidFill>
                  <a:srgbClr val="00E200"/>
                </a:solidFill>
              </a:rPr>
              <a:t>4%</a:t>
            </a:r>
            <a:endParaRPr lang="en-GB" altLang="zh-CN" sz="2000">
              <a:solidFill>
                <a:srgbClr val="00E200"/>
              </a:solidFill>
            </a:endParaRPr>
          </a:p>
        </p:txBody>
      </p:sp>
      <p:sp>
        <p:nvSpPr>
          <p:cNvPr id="1211457" name="文本框 1211456"/>
          <p:cNvSpPr txBox="1"/>
          <p:nvPr/>
        </p:nvSpPr>
        <p:spPr>
          <a:xfrm>
            <a:off x="5561013" y="5065713"/>
            <a:ext cx="701675" cy="396875"/>
          </a:xfrm>
          <a:prstGeom prst="rect">
            <a:avLst/>
          </a:prstGeom>
          <a:noFill/>
          <a:ln w="38100">
            <a:noFill/>
          </a:ln>
        </p:spPr>
        <p:txBody>
          <a:bodyPr>
            <a:spAutoFit/>
          </a:bodyPr>
          <a:p>
            <a:pPr algn="ctr"/>
            <a:r>
              <a:rPr lang="en-GB" altLang="zh-CN" sz="2000">
                <a:solidFill>
                  <a:srgbClr val="FD0000"/>
                </a:solidFill>
              </a:rPr>
              <a:t>&lt;1%</a:t>
            </a:r>
            <a:endParaRPr lang="en-GB" altLang="zh-CN" sz="2000">
              <a:solidFill>
                <a:srgbClr val="FD0000"/>
              </a:solidFill>
            </a:endParaRPr>
          </a:p>
        </p:txBody>
      </p:sp>
      <p:sp>
        <p:nvSpPr>
          <p:cNvPr id="1211458" name="文本框 1211457"/>
          <p:cNvSpPr txBox="1"/>
          <p:nvPr/>
        </p:nvSpPr>
        <p:spPr>
          <a:xfrm>
            <a:off x="6065838" y="4999038"/>
            <a:ext cx="701675" cy="396875"/>
          </a:xfrm>
          <a:prstGeom prst="rect">
            <a:avLst/>
          </a:prstGeom>
          <a:noFill/>
          <a:ln w="38100">
            <a:noFill/>
          </a:ln>
        </p:spPr>
        <p:txBody>
          <a:bodyPr>
            <a:spAutoFit/>
          </a:bodyPr>
          <a:p>
            <a:pPr algn="ctr"/>
            <a:r>
              <a:rPr lang="en-GB" altLang="zh-CN" sz="2000">
                <a:solidFill>
                  <a:srgbClr val="00E200"/>
                </a:solidFill>
              </a:rPr>
              <a:t>3%</a:t>
            </a:r>
            <a:endParaRPr lang="en-GB" altLang="zh-CN" sz="2000">
              <a:solidFill>
                <a:srgbClr val="00E200"/>
              </a:solidFill>
            </a:endParaRPr>
          </a:p>
        </p:txBody>
      </p:sp>
      <p:sp>
        <p:nvSpPr>
          <p:cNvPr id="1211459" name="文本框 1211458"/>
          <p:cNvSpPr txBox="1"/>
          <p:nvPr/>
        </p:nvSpPr>
        <p:spPr>
          <a:xfrm>
            <a:off x="6845300" y="5056188"/>
            <a:ext cx="701675" cy="396875"/>
          </a:xfrm>
          <a:prstGeom prst="rect">
            <a:avLst/>
          </a:prstGeom>
          <a:noFill/>
          <a:ln w="38100">
            <a:noFill/>
          </a:ln>
        </p:spPr>
        <p:txBody>
          <a:bodyPr>
            <a:spAutoFit/>
          </a:bodyPr>
          <a:p>
            <a:pPr algn="ctr"/>
            <a:r>
              <a:rPr lang="en-GB" altLang="zh-CN" sz="2000">
                <a:solidFill>
                  <a:srgbClr val="FD0000"/>
                </a:solidFill>
              </a:rPr>
              <a:t>&lt;1%</a:t>
            </a:r>
            <a:endParaRPr lang="en-GB" altLang="zh-CN" sz="2000">
              <a:solidFill>
                <a:srgbClr val="FD0000"/>
              </a:solidFill>
            </a:endParaRPr>
          </a:p>
        </p:txBody>
      </p:sp>
      <p:sp>
        <p:nvSpPr>
          <p:cNvPr id="1211460" name="文本框 1211459"/>
          <p:cNvSpPr txBox="1"/>
          <p:nvPr/>
        </p:nvSpPr>
        <p:spPr>
          <a:xfrm>
            <a:off x="7472363" y="5056188"/>
            <a:ext cx="701675" cy="396875"/>
          </a:xfrm>
          <a:prstGeom prst="rect">
            <a:avLst/>
          </a:prstGeom>
          <a:noFill/>
          <a:ln w="38100">
            <a:noFill/>
          </a:ln>
        </p:spPr>
        <p:txBody>
          <a:bodyPr>
            <a:spAutoFit/>
          </a:bodyPr>
          <a:p>
            <a:pPr algn="ctr"/>
            <a:r>
              <a:rPr lang="en-GB" altLang="zh-CN" sz="2000">
                <a:solidFill>
                  <a:srgbClr val="00E200"/>
                </a:solidFill>
              </a:rPr>
              <a:t>&lt;1%</a:t>
            </a:r>
            <a:endParaRPr lang="en-GB" altLang="zh-CN" sz="2000">
              <a:solidFill>
                <a:srgbClr val="00E200"/>
              </a:solidFill>
            </a:endParaRPr>
          </a:p>
        </p:txBody>
      </p:sp>
      <p:pic>
        <p:nvPicPr>
          <p:cNvPr id="1211461" name="图片 1211460"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11449"/>
                                        </p:tgtEl>
                                        <p:attrNameLst>
                                          <p:attrName>style.visibility</p:attrName>
                                        </p:attrNameLst>
                                      </p:cBhvr>
                                      <p:to>
                                        <p:strVal val="visible"/>
                                      </p:to>
                                    </p:set>
                                    <p:animEffect transition="in" filter="wipe(down)">
                                      <p:cBhvr>
                                        <p:cTn id="7" dur="500"/>
                                        <p:tgtEl>
                                          <p:spTgt spid="121144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2114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114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114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114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1442"/>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21143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1143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21143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1143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1143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21143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21143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21143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21142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11428"/>
                                        </p:tgtEl>
                                        <p:attrNameLst>
                                          <p:attrName>style.visibility</p:attrName>
                                        </p:attrNameLst>
                                      </p:cBhvr>
                                      <p:to>
                                        <p:strVal val="visible"/>
                                      </p:to>
                                    </p:set>
                                  </p:childTnLst>
                                </p:cTn>
                              </p:par>
                            </p:childTnLst>
                          </p:cTn>
                        </p:par>
                        <p:par>
                          <p:cTn id="40" fill="hold">
                            <p:stCondLst>
                              <p:cond delay="500"/>
                            </p:stCondLst>
                            <p:childTnLst>
                              <p:par>
                                <p:cTn id="41" presetID="22" presetClass="entr" presetSubtype="4" fill="hold" grpId="0" nodeType="afterEffect">
                                  <p:stCondLst>
                                    <p:cond delay="0"/>
                                  </p:stCondLst>
                                  <p:childTnLst>
                                    <p:set>
                                      <p:cBhvr>
                                        <p:cTn id="42" dur="1" fill="hold">
                                          <p:stCondLst>
                                            <p:cond delay="0"/>
                                          </p:stCondLst>
                                        </p:cTn>
                                        <p:tgtEl>
                                          <p:spTgt spid="1211447"/>
                                        </p:tgtEl>
                                        <p:attrNameLst>
                                          <p:attrName>style.visibility</p:attrName>
                                        </p:attrNameLst>
                                      </p:cBhvr>
                                      <p:to>
                                        <p:strVal val="visible"/>
                                      </p:to>
                                    </p:set>
                                    <p:animEffect transition="in" filter="wipe(down)">
                                      <p:cBhvr>
                                        <p:cTn id="43" dur="500"/>
                                        <p:tgtEl>
                                          <p:spTgt spid="1211447"/>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211444"/>
                                        </p:tgtEl>
                                        <p:attrNameLst>
                                          <p:attrName>style.visibility</p:attrName>
                                        </p:attrNameLst>
                                      </p:cBhvr>
                                      <p:to>
                                        <p:strVal val="visible"/>
                                      </p:to>
                                    </p:set>
                                    <p:animEffect transition="in" filter="wipe(left)">
                                      <p:cBhvr>
                                        <p:cTn id="47" dur="500"/>
                                        <p:tgtEl>
                                          <p:spTgt spid="1211444"/>
                                        </p:tgtEl>
                                      </p:cBhvr>
                                    </p:animEffect>
                                  </p:childTnLst>
                                </p:cTn>
                              </p:par>
                            </p:childTnLst>
                          </p:cTn>
                        </p:par>
                        <p:par>
                          <p:cTn id="48" fill="hold">
                            <p:stCondLst>
                              <p:cond delay="1500"/>
                            </p:stCondLst>
                            <p:childTnLst>
                              <p:par>
                                <p:cTn id="49" presetID="22" presetClass="entr" presetSubtype="8" fill="hold" grpId="0" nodeType="afterEffect">
                                  <p:stCondLst>
                                    <p:cond delay="0"/>
                                  </p:stCondLst>
                                  <p:childTnLst>
                                    <p:set>
                                      <p:cBhvr>
                                        <p:cTn id="50" dur="1" fill="hold">
                                          <p:stCondLst>
                                            <p:cond delay="0"/>
                                          </p:stCondLst>
                                        </p:cTn>
                                        <p:tgtEl>
                                          <p:spTgt spid="1211443"/>
                                        </p:tgtEl>
                                        <p:attrNameLst>
                                          <p:attrName>style.visibility</p:attrName>
                                        </p:attrNameLst>
                                      </p:cBhvr>
                                      <p:to>
                                        <p:strVal val="visible"/>
                                      </p:to>
                                    </p:set>
                                    <p:animEffect transition="in" filter="wipe(left)">
                                      <p:cBhvr>
                                        <p:cTn id="51" dur="500"/>
                                        <p:tgtEl>
                                          <p:spTgt spid="1211443"/>
                                        </p:tgtEl>
                                      </p:cBhvr>
                                    </p:animEffect>
                                  </p:childTnLst>
                                </p:cTn>
                              </p:par>
                            </p:childTnLst>
                          </p:cTn>
                        </p:par>
                        <p:par>
                          <p:cTn id="52" fill="hold">
                            <p:stCondLst>
                              <p:cond delay="2000"/>
                            </p:stCondLst>
                            <p:childTnLst>
                              <p:par>
                                <p:cTn id="53" presetID="22" presetClass="entr" presetSubtype="8" fill="hold" grpId="0" nodeType="afterEffect">
                                  <p:stCondLst>
                                    <p:cond delay="0"/>
                                  </p:stCondLst>
                                  <p:childTnLst>
                                    <p:set>
                                      <p:cBhvr>
                                        <p:cTn id="54" dur="1" fill="hold">
                                          <p:stCondLst>
                                            <p:cond delay="0"/>
                                          </p:stCondLst>
                                        </p:cTn>
                                        <p:tgtEl>
                                          <p:spTgt spid="1211451"/>
                                        </p:tgtEl>
                                        <p:attrNameLst>
                                          <p:attrName>style.visibility</p:attrName>
                                        </p:attrNameLst>
                                      </p:cBhvr>
                                      <p:to>
                                        <p:strVal val="visible"/>
                                      </p:to>
                                    </p:set>
                                    <p:animEffect transition="in" filter="wipe(left)">
                                      <p:cBhvr>
                                        <p:cTn id="55" dur="500"/>
                                        <p:tgtEl>
                                          <p:spTgt spid="1211451"/>
                                        </p:tgtEl>
                                      </p:cBhvr>
                                    </p:animEffect>
                                  </p:childTnLst>
                                </p:cTn>
                              </p:par>
                            </p:childTnLst>
                          </p:cTn>
                        </p:par>
                        <p:par>
                          <p:cTn id="56" fill="hold">
                            <p:stCondLst>
                              <p:cond delay="2500"/>
                            </p:stCondLst>
                            <p:childTnLst>
                              <p:par>
                                <p:cTn id="57" presetID="22" presetClass="entr" presetSubtype="8" fill="hold" grpId="0" nodeType="afterEffect">
                                  <p:stCondLst>
                                    <p:cond delay="0"/>
                                  </p:stCondLst>
                                  <p:childTnLst>
                                    <p:set>
                                      <p:cBhvr>
                                        <p:cTn id="58" dur="1" fill="hold">
                                          <p:stCondLst>
                                            <p:cond delay="0"/>
                                          </p:stCondLst>
                                        </p:cTn>
                                        <p:tgtEl>
                                          <p:spTgt spid="1211452"/>
                                        </p:tgtEl>
                                        <p:attrNameLst>
                                          <p:attrName>style.visibility</p:attrName>
                                        </p:attrNameLst>
                                      </p:cBhvr>
                                      <p:to>
                                        <p:strVal val="visible"/>
                                      </p:to>
                                    </p:set>
                                    <p:animEffect transition="in" filter="wipe(left)">
                                      <p:cBhvr>
                                        <p:cTn id="59" dur="500"/>
                                        <p:tgtEl>
                                          <p:spTgt spid="1211452"/>
                                        </p:tgtEl>
                                      </p:cBhvr>
                                    </p:animEffect>
                                  </p:childTnLst>
                                </p:cTn>
                              </p:par>
                            </p:childTnLst>
                          </p:cTn>
                        </p:par>
                        <p:par>
                          <p:cTn id="60" fill="hold">
                            <p:stCondLst>
                              <p:cond delay="3000"/>
                            </p:stCondLst>
                            <p:childTnLst>
                              <p:par>
                                <p:cTn id="61" presetID="22" presetClass="entr" presetSubtype="8" fill="hold" grpId="0" nodeType="afterEffect">
                                  <p:stCondLst>
                                    <p:cond delay="0"/>
                                  </p:stCondLst>
                                  <p:childTnLst>
                                    <p:set>
                                      <p:cBhvr>
                                        <p:cTn id="62" dur="1" fill="hold">
                                          <p:stCondLst>
                                            <p:cond delay="0"/>
                                          </p:stCondLst>
                                        </p:cTn>
                                        <p:tgtEl>
                                          <p:spTgt spid="1211453"/>
                                        </p:tgtEl>
                                        <p:attrNameLst>
                                          <p:attrName>style.visibility</p:attrName>
                                        </p:attrNameLst>
                                      </p:cBhvr>
                                      <p:to>
                                        <p:strVal val="visible"/>
                                      </p:to>
                                    </p:set>
                                    <p:animEffect transition="in" filter="wipe(left)">
                                      <p:cBhvr>
                                        <p:cTn id="63" dur="500"/>
                                        <p:tgtEl>
                                          <p:spTgt spid="1211453"/>
                                        </p:tgtEl>
                                      </p:cBhvr>
                                    </p:animEffect>
                                  </p:childTnLst>
                                </p:cTn>
                              </p:par>
                            </p:childTnLst>
                          </p:cTn>
                        </p:par>
                        <p:par>
                          <p:cTn id="64" fill="hold">
                            <p:stCondLst>
                              <p:cond delay="3500"/>
                            </p:stCondLst>
                            <p:childTnLst>
                              <p:par>
                                <p:cTn id="65" presetID="22" presetClass="entr" presetSubtype="8" fill="hold" grpId="0" nodeType="afterEffect">
                                  <p:stCondLst>
                                    <p:cond delay="0"/>
                                  </p:stCondLst>
                                  <p:childTnLst>
                                    <p:set>
                                      <p:cBhvr>
                                        <p:cTn id="66" dur="1" fill="hold">
                                          <p:stCondLst>
                                            <p:cond delay="0"/>
                                          </p:stCondLst>
                                        </p:cTn>
                                        <p:tgtEl>
                                          <p:spTgt spid="1211454"/>
                                        </p:tgtEl>
                                        <p:attrNameLst>
                                          <p:attrName>style.visibility</p:attrName>
                                        </p:attrNameLst>
                                      </p:cBhvr>
                                      <p:to>
                                        <p:strVal val="visible"/>
                                      </p:to>
                                    </p:set>
                                    <p:animEffect transition="in" filter="wipe(left)">
                                      <p:cBhvr>
                                        <p:cTn id="67" dur="500"/>
                                        <p:tgtEl>
                                          <p:spTgt spid="1211454"/>
                                        </p:tgtEl>
                                      </p:cBhvr>
                                    </p:animEffect>
                                  </p:childTnLst>
                                </p:cTn>
                              </p:par>
                            </p:childTnLst>
                          </p:cTn>
                        </p:par>
                        <p:par>
                          <p:cTn id="68" fill="hold">
                            <p:stCondLst>
                              <p:cond delay="4000"/>
                            </p:stCondLst>
                            <p:childTnLst>
                              <p:par>
                                <p:cTn id="69" presetID="22" presetClass="entr" presetSubtype="8" fill="hold" grpId="0" nodeType="afterEffect">
                                  <p:stCondLst>
                                    <p:cond delay="0"/>
                                  </p:stCondLst>
                                  <p:childTnLst>
                                    <p:set>
                                      <p:cBhvr>
                                        <p:cTn id="70" dur="1" fill="hold">
                                          <p:stCondLst>
                                            <p:cond delay="0"/>
                                          </p:stCondLst>
                                        </p:cTn>
                                        <p:tgtEl>
                                          <p:spTgt spid="1211455"/>
                                        </p:tgtEl>
                                        <p:attrNameLst>
                                          <p:attrName>style.visibility</p:attrName>
                                        </p:attrNameLst>
                                      </p:cBhvr>
                                      <p:to>
                                        <p:strVal val="visible"/>
                                      </p:to>
                                    </p:set>
                                    <p:animEffect transition="in" filter="wipe(left)">
                                      <p:cBhvr>
                                        <p:cTn id="71" dur="500"/>
                                        <p:tgtEl>
                                          <p:spTgt spid="1211455"/>
                                        </p:tgtEl>
                                      </p:cBhvr>
                                    </p:animEffect>
                                  </p:childTnLst>
                                </p:cTn>
                              </p:par>
                            </p:childTnLst>
                          </p:cTn>
                        </p:par>
                        <p:par>
                          <p:cTn id="72" fill="hold">
                            <p:stCondLst>
                              <p:cond delay="4500"/>
                            </p:stCondLst>
                            <p:childTnLst>
                              <p:par>
                                <p:cTn id="73" presetID="22" presetClass="entr" presetSubtype="8" fill="hold" grpId="0" nodeType="afterEffect">
                                  <p:stCondLst>
                                    <p:cond delay="0"/>
                                  </p:stCondLst>
                                  <p:childTnLst>
                                    <p:set>
                                      <p:cBhvr>
                                        <p:cTn id="74" dur="1" fill="hold">
                                          <p:stCondLst>
                                            <p:cond delay="0"/>
                                          </p:stCondLst>
                                        </p:cTn>
                                        <p:tgtEl>
                                          <p:spTgt spid="1211456"/>
                                        </p:tgtEl>
                                        <p:attrNameLst>
                                          <p:attrName>style.visibility</p:attrName>
                                        </p:attrNameLst>
                                      </p:cBhvr>
                                      <p:to>
                                        <p:strVal val="visible"/>
                                      </p:to>
                                    </p:set>
                                    <p:animEffect transition="in" filter="wipe(left)">
                                      <p:cBhvr>
                                        <p:cTn id="75" dur="500"/>
                                        <p:tgtEl>
                                          <p:spTgt spid="1211456"/>
                                        </p:tgtEl>
                                      </p:cBhvr>
                                    </p:animEffect>
                                  </p:childTnLst>
                                </p:cTn>
                              </p:par>
                            </p:childTnLst>
                          </p:cTn>
                        </p:par>
                        <p:par>
                          <p:cTn id="76" fill="hold">
                            <p:stCondLst>
                              <p:cond delay="5000"/>
                            </p:stCondLst>
                            <p:childTnLst>
                              <p:par>
                                <p:cTn id="77" presetID="22" presetClass="entr" presetSubtype="8" fill="hold" grpId="0" nodeType="afterEffect">
                                  <p:stCondLst>
                                    <p:cond delay="0"/>
                                  </p:stCondLst>
                                  <p:childTnLst>
                                    <p:set>
                                      <p:cBhvr>
                                        <p:cTn id="78" dur="1" fill="hold">
                                          <p:stCondLst>
                                            <p:cond delay="0"/>
                                          </p:stCondLst>
                                        </p:cTn>
                                        <p:tgtEl>
                                          <p:spTgt spid="1211457"/>
                                        </p:tgtEl>
                                        <p:attrNameLst>
                                          <p:attrName>style.visibility</p:attrName>
                                        </p:attrNameLst>
                                      </p:cBhvr>
                                      <p:to>
                                        <p:strVal val="visible"/>
                                      </p:to>
                                    </p:set>
                                    <p:animEffect transition="in" filter="wipe(left)">
                                      <p:cBhvr>
                                        <p:cTn id="79" dur="500"/>
                                        <p:tgtEl>
                                          <p:spTgt spid="1211457"/>
                                        </p:tgtEl>
                                      </p:cBhvr>
                                    </p:animEffect>
                                  </p:childTnLst>
                                </p:cTn>
                              </p:par>
                            </p:childTnLst>
                          </p:cTn>
                        </p:par>
                        <p:par>
                          <p:cTn id="80" fill="hold">
                            <p:stCondLst>
                              <p:cond delay="5500"/>
                            </p:stCondLst>
                            <p:childTnLst>
                              <p:par>
                                <p:cTn id="81" presetID="22" presetClass="entr" presetSubtype="8" fill="hold" grpId="0" nodeType="afterEffect">
                                  <p:stCondLst>
                                    <p:cond delay="0"/>
                                  </p:stCondLst>
                                  <p:childTnLst>
                                    <p:set>
                                      <p:cBhvr>
                                        <p:cTn id="82" dur="1" fill="hold">
                                          <p:stCondLst>
                                            <p:cond delay="0"/>
                                          </p:stCondLst>
                                        </p:cTn>
                                        <p:tgtEl>
                                          <p:spTgt spid="1211458"/>
                                        </p:tgtEl>
                                        <p:attrNameLst>
                                          <p:attrName>style.visibility</p:attrName>
                                        </p:attrNameLst>
                                      </p:cBhvr>
                                      <p:to>
                                        <p:strVal val="visible"/>
                                      </p:to>
                                    </p:set>
                                    <p:animEffect transition="in" filter="wipe(left)">
                                      <p:cBhvr>
                                        <p:cTn id="83" dur="500"/>
                                        <p:tgtEl>
                                          <p:spTgt spid="1211458"/>
                                        </p:tgtEl>
                                      </p:cBhvr>
                                    </p:animEffect>
                                  </p:childTnLst>
                                </p:cTn>
                              </p:par>
                            </p:childTnLst>
                          </p:cTn>
                        </p:par>
                        <p:par>
                          <p:cTn id="84" fill="hold">
                            <p:stCondLst>
                              <p:cond delay="6000"/>
                            </p:stCondLst>
                            <p:childTnLst>
                              <p:par>
                                <p:cTn id="85" presetID="22" presetClass="entr" presetSubtype="8" fill="hold" grpId="0" nodeType="afterEffect">
                                  <p:stCondLst>
                                    <p:cond delay="0"/>
                                  </p:stCondLst>
                                  <p:childTnLst>
                                    <p:set>
                                      <p:cBhvr>
                                        <p:cTn id="86" dur="1" fill="hold">
                                          <p:stCondLst>
                                            <p:cond delay="0"/>
                                          </p:stCondLst>
                                        </p:cTn>
                                        <p:tgtEl>
                                          <p:spTgt spid="1211459"/>
                                        </p:tgtEl>
                                        <p:attrNameLst>
                                          <p:attrName>style.visibility</p:attrName>
                                        </p:attrNameLst>
                                      </p:cBhvr>
                                      <p:to>
                                        <p:strVal val="visible"/>
                                      </p:to>
                                    </p:set>
                                    <p:animEffect transition="in" filter="wipe(left)">
                                      <p:cBhvr>
                                        <p:cTn id="87" dur="500"/>
                                        <p:tgtEl>
                                          <p:spTgt spid="1211459"/>
                                        </p:tgtEl>
                                      </p:cBhvr>
                                    </p:animEffect>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1211460"/>
                                        </p:tgtEl>
                                        <p:attrNameLst>
                                          <p:attrName>style.visibility</p:attrName>
                                        </p:attrNameLst>
                                      </p:cBhvr>
                                      <p:to>
                                        <p:strVal val="visible"/>
                                      </p:to>
                                    </p:set>
                                    <p:animEffect transition="in" filter="wipe(left)">
                                      <p:cBhvr>
                                        <p:cTn id="91" dur="500"/>
                                        <p:tgtEl>
                                          <p:spTgt spid="1211460"/>
                                        </p:tgtEl>
                                      </p:cBhvr>
                                    </p:animEffect>
                                  </p:childTnLst>
                                </p:cTn>
                              </p:par>
                            </p:childTnLst>
                          </p:cTn>
                        </p:par>
                        <p:par>
                          <p:cTn id="92" fill="hold">
                            <p:stCondLst>
                              <p:cond delay="7000"/>
                            </p:stCondLst>
                            <p:childTnLst>
                              <p:par>
                                <p:cTn id="93" presetID="1" presetClass="entr" presetSubtype="0" fill="hold" nodeType="afterEffect">
                                  <p:stCondLst>
                                    <p:cond delay="0"/>
                                  </p:stCondLst>
                                  <p:childTnLst>
                                    <p:set>
                                      <p:cBhvr>
                                        <p:cTn id="94" dur="1" fill="hold">
                                          <p:stCondLst>
                                            <p:cond delay="0"/>
                                          </p:stCondLst>
                                        </p:cTn>
                                        <p:tgtEl>
                                          <p:spTgt spid="1211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1428" grpId="0"/>
      <p:bldP spid="1211429" grpId="0"/>
      <p:bldP spid="1211430" grpId="0"/>
      <p:bldP spid="1211431" grpId="0"/>
      <p:bldP spid="1211432" grpId="0"/>
      <p:bldP spid="1211433" grpId="0"/>
      <p:bldP spid="1211434" grpId="0"/>
      <p:bldP spid="1211435" grpId="0"/>
      <p:bldP spid="1211436" grpId="0"/>
      <p:bldP spid="1211437" grpId="0"/>
      <p:bldP spid="1211438" grpId="0"/>
      <p:bldP spid="1211439" grpId="0"/>
      <p:bldP spid="1211440" grpId="0"/>
      <p:bldP spid="1211441" grpId="0"/>
      <p:bldP spid="1211442" grpId="0"/>
      <p:bldP spid="1211443" grpId="0"/>
      <p:bldP spid="1211444" grpId="0"/>
      <p:bldP spid="1211447" grpId="0"/>
      <p:bldP spid="1211451" grpId="0"/>
      <p:bldP spid="1211452" grpId="0"/>
      <p:bldP spid="1211453" grpId="0"/>
      <p:bldP spid="1211454" grpId="0"/>
      <p:bldP spid="1211455" grpId="0"/>
      <p:bldP spid="1211456" grpId="0"/>
      <p:bldP spid="1211457" grpId="0"/>
      <p:bldP spid="1211458" grpId="0"/>
      <p:bldP spid="1211459" grpId="0"/>
      <p:bldP spid="121146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4226" name="标题 1204225"/>
          <p:cNvSpPr>
            <a:spLocks noGrp="1"/>
          </p:cNvSpPr>
          <p:nvPr>
            <p:ph type="title"/>
          </p:nvPr>
        </p:nvSpPr>
        <p:spPr/>
        <p:txBody>
          <a:bodyPr anchor="ctr" anchorCtr="0"/>
          <a:p>
            <a:r>
              <a:rPr lang="en-GB" altLang="zh-CN"/>
              <a:t>Spirometry</a:t>
            </a:r>
            <a:endParaRPr lang="en-GB" altLang="zh-CN"/>
          </a:p>
        </p:txBody>
      </p:sp>
      <p:pic>
        <p:nvPicPr>
          <p:cNvPr id="1204239" name="图片 1204238"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204240" name="图片 1204239" descr="notes_icon"/>
          <p:cNvPicPr>
            <a:picLocks noChangeAspect="1"/>
          </p:cNvPicPr>
          <p:nvPr/>
        </p:nvPicPr>
        <p:blipFill>
          <a:blip r:embed="rId2"/>
          <a:stretch>
            <a:fillRect/>
          </a:stretch>
        </p:blipFill>
        <p:spPr>
          <a:xfrm>
            <a:off x="6973888" y="150813"/>
            <a:ext cx="442912" cy="387350"/>
          </a:xfrm>
          <a:prstGeom prst="rect">
            <a:avLst/>
          </a:prstGeom>
          <a:noFill/>
          <a:ln w="9525">
            <a:noFill/>
          </a:ln>
        </p:spPr>
      </p:pic>
      <p:pic>
        <p:nvPicPr>
          <p:cNvPr id="1204241" name="图片 1204240"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pic>
        <p:nvPicPr>
          <p:cNvPr id="5121" name="图片 5120" descr="ppt/media/image49.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7298" name="标题 1207297"/>
          <p:cNvSpPr>
            <a:spLocks noGrp="1"/>
          </p:cNvSpPr>
          <p:nvPr>
            <p:ph type="title"/>
          </p:nvPr>
        </p:nvSpPr>
        <p:spPr/>
        <p:txBody>
          <a:bodyPr anchor="ctr" anchorCtr="0"/>
          <a:p>
            <a:r>
              <a:rPr lang="en-GB" altLang="zh-CN" dirty="0" err="1"/>
              <a:t>Spirometric</a:t>
            </a:r>
            <a:r>
              <a:rPr lang="en-GB" altLang="zh-CN"/>
              <a:t> terms</a:t>
            </a:r>
            <a:endParaRPr lang="en-GB" altLang="zh-CN"/>
          </a:p>
        </p:txBody>
      </p:sp>
      <p:pic>
        <p:nvPicPr>
          <p:cNvPr id="1207305" name="图片 1207304"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207306" name="图片 1207305"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6145" name="图片 6144" descr="ppt/media/image50.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09355" name="图片 1209354" descr="haemoglobin"/>
          <p:cNvPicPr>
            <a:picLocks noChangeAspect="1"/>
          </p:cNvPicPr>
          <p:nvPr/>
        </p:nvPicPr>
        <p:blipFill>
          <a:blip r:embed="rId1"/>
          <a:stretch>
            <a:fillRect/>
          </a:stretch>
        </p:blipFill>
        <p:spPr>
          <a:xfrm>
            <a:off x="4876800" y="2540000"/>
            <a:ext cx="4114800" cy="3657600"/>
          </a:xfrm>
          <a:prstGeom prst="rect">
            <a:avLst/>
          </a:prstGeom>
          <a:noFill/>
          <a:ln w="9525">
            <a:noFill/>
          </a:ln>
        </p:spPr>
      </p:pic>
      <p:sp>
        <p:nvSpPr>
          <p:cNvPr id="1209346" name="标题 1209345"/>
          <p:cNvSpPr>
            <a:spLocks noGrp="1"/>
          </p:cNvSpPr>
          <p:nvPr>
            <p:ph type="title"/>
          </p:nvPr>
        </p:nvSpPr>
        <p:spPr/>
        <p:txBody>
          <a:bodyPr anchor="ctr" anchorCtr="0"/>
          <a:p>
            <a:r>
              <a:rPr lang="en-GB" altLang="zh-CN"/>
              <a:t>Haemoglobin</a:t>
            </a:r>
            <a:endParaRPr lang="en-GB" altLang="zh-CN"/>
          </a:p>
        </p:txBody>
      </p:sp>
      <p:sp>
        <p:nvSpPr>
          <p:cNvPr id="1209350" name="文本框 1209349"/>
          <p:cNvSpPr txBox="1"/>
          <p:nvPr/>
        </p:nvSpPr>
        <p:spPr>
          <a:xfrm>
            <a:off x="563563" y="3189288"/>
            <a:ext cx="3771900" cy="3013075"/>
          </a:xfrm>
          <a:prstGeom prst="rect">
            <a:avLst/>
          </a:prstGeom>
          <a:noFill/>
          <a:ln w="9525">
            <a:noFill/>
          </a:ln>
        </p:spPr>
        <p:txBody>
          <a:bodyPr>
            <a:spAutoFit/>
          </a:bodyPr>
          <a:p>
            <a:r>
              <a:rPr lang="en-GB" altLang="zh-CN" b="0"/>
              <a:t>Each </a:t>
            </a:r>
            <a:r>
              <a:rPr lang="en-GB" altLang="zh-CN" b="0" dirty="0" err="1"/>
              <a:t>haem</a:t>
            </a:r>
            <a:r>
              <a:rPr lang="en-GB" altLang="zh-CN" b="0"/>
              <a:t> group can combine with one oxygen molecule, so that one molecule of haemoglobin can combine with a maximum of four oxygen molecules. This forms </a:t>
            </a:r>
            <a:r>
              <a:rPr lang="en-GB" altLang="zh-CN">
                <a:solidFill>
                  <a:srgbClr val="10BC45"/>
                </a:solidFill>
              </a:rPr>
              <a:t>oxyhaemoglobin</a:t>
            </a:r>
            <a:r>
              <a:rPr lang="en-GB" altLang="zh-CN" b="0"/>
              <a:t>.</a:t>
            </a:r>
            <a:endParaRPr lang="en-GB" altLang="zh-CN"/>
          </a:p>
        </p:txBody>
      </p:sp>
      <p:sp>
        <p:nvSpPr>
          <p:cNvPr id="1209351" name="文本框 1209350"/>
          <p:cNvSpPr txBox="1"/>
          <p:nvPr/>
        </p:nvSpPr>
        <p:spPr>
          <a:xfrm>
            <a:off x="563563" y="784225"/>
            <a:ext cx="8350250" cy="1187450"/>
          </a:xfrm>
          <a:prstGeom prst="rect">
            <a:avLst/>
          </a:prstGeom>
          <a:noFill/>
          <a:ln w="9525">
            <a:noFill/>
          </a:ln>
        </p:spPr>
        <p:txBody>
          <a:bodyPr>
            <a:spAutoFit/>
          </a:bodyPr>
          <a:p>
            <a:r>
              <a:rPr lang="en-GB" altLang="zh-CN">
                <a:solidFill>
                  <a:srgbClr val="10BC45"/>
                </a:solidFill>
              </a:rPr>
              <a:t>Haemoglobin</a:t>
            </a:r>
            <a:r>
              <a:rPr lang="en-GB" altLang="zh-CN" b="0"/>
              <a:t> is a protein making up 95% of the dry mass of a red blood cell. It is the means of transport of oxygen around the body.</a:t>
            </a:r>
            <a:endParaRPr lang="en-GB" altLang="zh-CN" b="0"/>
          </a:p>
        </p:txBody>
      </p:sp>
      <p:sp>
        <p:nvSpPr>
          <p:cNvPr id="1209349" name="文本框 1209348"/>
          <p:cNvSpPr txBox="1"/>
          <p:nvPr/>
        </p:nvSpPr>
        <p:spPr>
          <a:xfrm>
            <a:off x="4246563" y="6119813"/>
            <a:ext cx="2789237" cy="457200"/>
          </a:xfrm>
          <a:prstGeom prst="rect">
            <a:avLst/>
          </a:prstGeom>
          <a:noFill/>
          <a:ln w="9525">
            <a:noFill/>
          </a:ln>
        </p:spPr>
        <p:txBody>
          <a:bodyPr>
            <a:spAutoFit/>
          </a:bodyPr>
          <a:p>
            <a:pPr>
              <a:spcBef>
                <a:spcPct val="0"/>
              </a:spcBef>
            </a:pPr>
            <a:r>
              <a:rPr lang="en-GB" altLang="zh-CN">
                <a:solidFill>
                  <a:srgbClr val="10BC45"/>
                </a:solidFill>
                <a:cs typeface="Arial" panose="020B0604020202020204" pitchFamily="34" charset="0"/>
              </a:rPr>
              <a:t>polypeptide chain</a:t>
            </a:r>
            <a:endParaRPr lang="en-GB" altLang="zh-CN">
              <a:solidFill>
                <a:srgbClr val="10BC45"/>
              </a:solidFill>
              <a:ea typeface="Arial" panose="020B0604020202020204" pitchFamily="34" charset="0"/>
            </a:endParaRPr>
          </a:p>
        </p:txBody>
      </p:sp>
      <p:sp>
        <p:nvSpPr>
          <p:cNvPr id="1209353" name="直接连接符 1209352"/>
          <p:cNvSpPr/>
          <p:nvPr/>
        </p:nvSpPr>
        <p:spPr>
          <a:xfrm flipV="1">
            <a:off x="5610225" y="5427663"/>
            <a:ext cx="804863" cy="696912"/>
          </a:xfrm>
          <a:prstGeom prst="line">
            <a:avLst/>
          </a:prstGeom>
          <a:ln w="38100" cap="flat" cmpd="sng">
            <a:solidFill>
              <a:schemeClr val="tx1"/>
            </a:solidFill>
            <a:prstDash val="solid"/>
            <a:headEnd type="oval" w="sm" len="sm"/>
            <a:tailEnd type="triangle" w="med" len="med"/>
          </a:ln>
        </p:spPr>
      </p:sp>
      <p:sp>
        <p:nvSpPr>
          <p:cNvPr id="1209358" name="文本框 1209357"/>
          <p:cNvSpPr txBox="1"/>
          <p:nvPr/>
        </p:nvSpPr>
        <p:spPr>
          <a:xfrm>
            <a:off x="563563" y="2168525"/>
            <a:ext cx="8080375" cy="822325"/>
          </a:xfrm>
          <a:prstGeom prst="rect">
            <a:avLst/>
          </a:prstGeom>
          <a:noFill/>
          <a:ln w="38100">
            <a:noFill/>
          </a:ln>
        </p:spPr>
        <p:txBody>
          <a:bodyPr>
            <a:spAutoFit/>
          </a:bodyPr>
          <a:p>
            <a:r>
              <a:rPr lang="en-GB" altLang="zh-CN" b="0"/>
              <a:t>Haemoglobin is made up of four polypeptide chains, each bound to one </a:t>
            </a:r>
            <a:r>
              <a:rPr lang="en-GB" altLang="zh-CN" dirty="0" err="1">
                <a:solidFill>
                  <a:srgbClr val="10BC45"/>
                </a:solidFill>
              </a:rPr>
              <a:t>haem</a:t>
            </a:r>
            <a:r>
              <a:rPr lang="en-GB" altLang="zh-CN">
                <a:solidFill>
                  <a:srgbClr val="10BC45"/>
                </a:solidFill>
              </a:rPr>
              <a:t> group</a:t>
            </a:r>
            <a:r>
              <a:rPr lang="en-GB" altLang="zh-CN" b="0"/>
              <a:t>.</a:t>
            </a:r>
            <a:endParaRPr lang="en-GB" altLang="zh-CN"/>
          </a:p>
        </p:txBody>
      </p:sp>
      <p:pic>
        <p:nvPicPr>
          <p:cNvPr id="1209360" name="图片 1209359"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sp>
        <p:nvSpPr>
          <p:cNvPr id="1209361" name="直接连接符 1209360"/>
          <p:cNvSpPr/>
          <p:nvPr/>
        </p:nvSpPr>
        <p:spPr>
          <a:xfrm>
            <a:off x="4467225" y="2771775"/>
            <a:ext cx="1516063" cy="700088"/>
          </a:xfrm>
          <a:prstGeom prst="line">
            <a:avLst/>
          </a:prstGeom>
          <a:ln w="38100" cap="flat" cmpd="sng">
            <a:solidFill>
              <a:schemeClr val="tx1"/>
            </a:solidFill>
            <a:prstDash val="solid"/>
            <a:headEnd type="oval" w="sm" len="sm"/>
            <a:tailEnd type="triangle" w="med" len="med"/>
          </a:ln>
        </p:spPr>
      </p:sp>
      <p:pic>
        <p:nvPicPr>
          <p:cNvPr id="1209363" name="图片 1209362"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09358"/>
                                        </p:tgtEl>
                                        <p:attrNameLst>
                                          <p:attrName>style.visibility</p:attrName>
                                        </p:attrNameLst>
                                      </p:cBhvr>
                                      <p:to>
                                        <p:strVal val="visible"/>
                                      </p:to>
                                    </p:set>
                                    <p:animEffect transition="in" filter="dissolve">
                                      <p:cBhvr>
                                        <p:cTn id="7" dur="500"/>
                                        <p:tgtEl>
                                          <p:spTgt spid="120935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09355"/>
                                        </p:tgtEl>
                                        <p:attrNameLst>
                                          <p:attrName>style.visibility</p:attrName>
                                        </p:attrNameLst>
                                      </p:cBhvr>
                                      <p:to>
                                        <p:strVal val="visible"/>
                                      </p:to>
                                    </p:set>
                                    <p:animEffect transition="in" filter="wipe(down)">
                                      <p:cBhvr>
                                        <p:cTn id="11" dur="500"/>
                                        <p:tgtEl>
                                          <p:spTgt spid="120935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09361"/>
                                        </p:tgtEl>
                                        <p:attrNameLst>
                                          <p:attrName>style.visibility</p:attrName>
                                        </p:attrNameLst>
                                      </p:cBhvr>
                                      <p:to>
                                        <p:strVal val="visible"/>
                                      </p:to>
                                    </p:set>
                                    <p:animEffect transition="in" filter="wipe(left)">
                                      <p:cBhvr>
                                        <p:cTn id="15" dur="500"/>
                                        <p:tgtEl>
                                          <p:spTgt spid="120936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09349"/>
                                        </p:tgtEl>
                                        <p:attrNameLst>
                                          <p:attrName>style.visibility</p:attrName>
                                        </p:attrNameLst>
                                      </p:cBhvr>
                                      <p:to>
                                        <p:strVal val="visible"/>
                                      </p:to>
                                    </p:set>
                                    <p:animEffect transition="in" filter="wipe(left)">
                                      <p:cBhvr>
                                        <p:cTn id="19" dur="500"/>
                                        <p:tgtEl>
                                          <p:spTgt spid="1209349"/>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209353"/>
                                        </p:tgtEl>
                                        <p:attrNameLst>
                                          <p:attrName>style.visibility</p:attrName>
                                        </p:attrNameLst>
                                      </p:cBhvr>
                                      <p:to>
                                        <p:strVal val="visible"/>
                                      </p:to>
                                    </p:set>
                                    <p:animEffect transition="in" filter="wipe(down)">
                                      <p:cBhvr>
                                        <p:cTn id="23" dur="500"/>
                                        <p:tgtEl>
                                          <p:spTgt spid="120935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209350"/>
                                        </p:tgtEl>
                                        <p:attrNameLst>
                                          <p:attrName>style.visibility</p:attrName>
                                        </p:attrNameLst>
                                      </p:cBhvr>
                                      <p:to>
                                        <p:strVal val="visible"/>
                                      </p:to>
                                    </p:set>
                                    <p:animEffect transition="in" filter="dissolve">
                                      <p:cBhvr>
                                        <p:cTn id="28" dur="500"/>
                                        <p:tgtEl>
                                          <p:spTgt spid="1209350"/>
                                        </p:tgtEl>
                                      </p:cBhvr>
                                    </p:animEffec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1209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9350" grpId="0"/>
      <p:bldP spid="1209349" grpId="0"/>
      <p:bldP spid="120935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2418" name="标题 1212417"/>
          <p:cNvSpPr>
            <a:spLocks noGrp="1"/>
          </p:cNvSpPr>
          <p:nvPr>
            <p:ph type="title"/>
          </p:nvPr>
        </p:nvSpPr>
        <p:spPr/>
        <p:txBody>
          <a:bodyPr anchor="ctr" anchorCtr="0"/>
          <a:p>
            <a:r>
              <a:rPr lang="en-GB" altLang="zh-CN"/>
              <a:t>How is oxygen concentration measured?</a:t>
            </a:r>
            <a:endParaRPr lang="en-GB" altLang="zh-CN"/>
          </a:p>
        </p:txBody>
      </p:sp>
      <p:sp>
        <p:nvSpPr>
          <p:cNvPr id="1212419" name="文本框 1212418"/>
          <p:cNvSpPr txBox="1"/>
          <p:nvPr/>
        </p:nvSpPr>
        <p:spPr>
          <a:xfrm>
            <a:off x="563563" y="784225"/>
            <a:ext cx="8139112" cy="1187450"/>
          </a:xfrm>
          <a:prstGeom prst="rect">
            <a:avLst/>
          </a:prstGeom>
          <a:noFill/>
          <a:ln w="9525">
            <a:noFill/>
          </a:ln>
        </p:spPr>
        <p:txBody>
          <a:bodyPr>
            <a:spAutoFit/>
          </a:bodyPr>
          <a:p>
            <a:r>
              <a:rPr lang="en-GB" altLang="zh-CN" b="0"/>
              <a:t>Oxygen binds to haemoglobin when oxygen is at a high concentration, and dissociates from haemoglobin when oxygen is at a low concentration. </a:t>
            </a:r>
            <a:endParaRPr lang="en-GB" altLang="zh-CN" b="0"/>
          </a:p>
        </p:txBody>
      </p:sp>
      <p:sp>
        <p:nvSpPr>
          <p:cNvPr id="1212421" name="文本框 1212420"/>
          <p:cNvSpPr txBox="1"/>
          <p:nvPr/>
        </p:nvSpPr>
        <p:spPr>
          <a:xfrm>
            <a:off x="563563" y="4089400"/>
            <a:ext cx="4117975" cy="1552575"/>
          </a:xfrm>
          <a:prstGeom prst="rect">
            <a:avLst/>
          </a:prstGeom>
          <a:noFill/>
          <a:ln w="38100">
            <a:noFill/>
          </a:ln>
        </p:spPr>
        <p:txBody>
          <a:bodyPr>
            <a:spAutoFit/>
          </a:bodyPr>
          <a:p>
            <a:r>
              <a:rPr lang="en-GB" altLang="zh-CN" b="0"/>
              <a:t>Partial pressure is measured in kilopascals (</a:t>
            </a:r>
            <a:r>
              <a:rPr lang="en-GB" altLang="zh-CN" b="0" dirty="0" err="1"/>
              <a:t>kPa</a:t>
            </a:r>
            <a:r>
              <a:rPr lang="en-GB" altLang="zh-CN" b="0"/>
              <a:t>) and is written as </a:t>
            </a:r>
            <a:r>
              <a:rPr lang="en-GB" altLang="zh-CN" b="0" i="1"/>
              <a:t>P</a:t>
            </a:r>
            <a:r>
              <a:rPr lang="en-GB" altLang="zh-CN" b="0"/>
              <a:t>(O</a:t>
            </a:r>
            <a:r>
              <a:rPr lang="en-GB" altLang="zh-CN" b="0" baseline="-25000"/>
              <a:t>2</a:t>
            </a:r>
            <a:r>
              <a:rPr lang="en-GB" altLang="zh-CN" b="0"/>
              <a:t>), </a:t>
            </a:r>
            <a:r>
              <a:rPr lang="en-GB" altLang="zh-CN" b="0" i="1"/>
              <a:t>P</a:t>
            </a:r>
            <a:r>
              <a:rPr lang="en-GB" altLang="zh-CN" b="0"/>
              <a:t>(CO</a:t>
            </a:r>
            <a:r>
              <a:rPr lang="en-GB" altLang="zh-CN" b="0" baseline="-25000"/>
              <a:t>2</a:t>
            </a:r>
            <a:r>
              <a:rPr lang="en-GB" altLang="zh-CN" b="0"/>
              <a:t>), etc.</a:t>
            </a:r>
            <a:endParaRPr lang="en-GB" altLang="zh-CN" b="0"/>
          </a:p>
        </p:txBody>
      </p:sp>
      <p:pic>
        <p:nvPicPr>
          <p:cNvPr id="1212422" name="图片 1212421" descr="pressure-meter"/>
          <p:cNvPicPr>
            <a:picLocks noChangeAspect="1"/>
          </p:cNvPicPr>
          <p:nvPr/>
        </p:nvPicPr>
        <p:blipFill>
          <a:blip r:embed="rId1"/>
          <a:stretch>
            <a:fillRect/>
          </a:stretch>
        </p:blipFill>
        <p:spPr>
          <a:xfrm>
            <a:off x="4851400" y="3949700"/>
            <a:ext cx="3429000" cy="2286000"/>
          </a:xfrm>
          <a:prstGeom prst="rect">
            <a:avLst/>
          </a:prstGeom>
          <a:noFill/>
          <a:ln w="9525">
            <a:noFill/>
          </a:ln>
        </p:spPr>
      </p:pic>
      <p:sp>
        <p:nvSpPr>
          <p:cNvPr id="1212423" name="文本框 1212422"/>
          <p:cNvSpPr txBox="1"/>
          <p:nvPr/>
        </p:nvSpPr>
        <p:spPr>
          <a:xfrm>
            <a:off x="563563" y="2286000"/>
            <a:ext cx="8181975" cy="1552575"/>
          </a:xfrm>
          <a:prstGeom prst="rect">
            <a:avLst/>
          </a:prstGeom>
          <a:noFill/>
          <a:ln w="38100">
            <a:noFill/>
          </a:ln>
        </p:spPr>
        <p:txBody>
          <a:bodyPr>
            <a:spAutoFit/>
          </a:bodyPr>
          <a:p>
            <a:r>
              <a:rPr lang="en-GB" altLang="zh-CN" b="0"/>
              <a:t>The concentration of a gas in a mixture of gases can be quantified in terms of its </a:t>
            </a:r>
            <a:r>
              <a:rPr lang="en-GB" altLang="zh-CN">
                <a:solidFill>
                  <a:srgbClr val="10BC45"/>
                </a:solidFill>
              </a:rPr>
              <a:t>partial pressure</a:t>
            </a:r>
            <a:r>
              <a:rPr lang="en-GB" altLang="zh-CN" b="0"/>
              <a:t>. This is the amount of pressure exerted by the gas relative to the total pressure exerted by all the gases in the mixture.</a:t>
            </a:r>
            <a:endParaRPr lang="en-GB" altLang="zh-CN"/>
          </a:p>
        </p:txBody>
      </p:sp>
      <p:pic>
        <p:nvPicPr>
          <p:cNvPr id="1212424" name="图片 1212423"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1212425" name="图片 1212424"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12423"/>
                                        </p:tgtEl>
                                        <p:attrNameLst>
                                          <p:attrName>style.visibility</p:attrName>
                                        </p:attrNameLst>
                                      </p:cBhvr>
                                      <p:to>
                                        <p:strVal val="visible"/>
                                      </p:to>
                                    </p:set>
                                    <p:animEffect transition="in" filter="dissolve">
                                      <p:cBhvr>
                                        <p:cTn id="7" dur="500"/>
                                        <p:tgtEl>
                                          <p:spTgt spid="12124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12421"/>
                                        </p:tgtEl>
                                        <p:attrNameLst>
                                          <p:attrName>style.visibility</p:attrName>
                                        </p:attrNameLst>
                                      </p:cBhvr>
                                      <p:to>
                                        <p:strVal val="visible"/>
                                      </p:to>
                                    </p:set>
                                    <p:animEffect transition="in" filter="dissolve">
                                      <p:cBhvr>
                                        <p:cTn id="12" dur="500"/>
                                        <p:tgtEl>
                                          <p:spTgt spid="1212421"/>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212422"/>
                                        </p:tgtEl>
                                        <p:attrNameLst>
                                          <p:attrName>style.visibility</p:attrName>
                                        </p:attrNameLst>
                                      </p:cBhvr>
                                      <p:to>
                                        <p:strVal val="visible"/>
                                      </p:to>
                                    </p:set>
                                    <p:animEffect transition="in" filter="wipe(left)">
                                      <p:cBhvr>
                                        <p:cTn id="16" dur="500"/>
                                        <p:tgtEl>
                                          <p:spTgt spid="1212422"/>
                                        </p:tgtEl>
                                      </p:cBhvr>
                                    </p:animEffect>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12124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421" grpId="0"/>
      <p:bldP spid="12124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4466" name="标题 1214465"/>
          <p:cNvSpPr>
            <a:spLocks noGrp="1"/>
          </p:cNvSpPr>
          <p:nvPr>
            <p:ph type="title"/>
          </p:nvPr>
        </p:nvSpPr>
        <p:spPr/>
        <p:txBody>
          <a:bodyPr anchor="ctr" anchorCtr="0"/>
          <a:p>
            <a:r>
              <a:rPr lang="en-GB" altLang="zh-CN"/>
              <a:t>The oxygen dissociation curve</a:t>
            </a:r>
            <a:endParaRPr lang="en-GB" altLang="zh-CN"/>
          </a:p>
        </p:txBody>
      </p:sp>
      <p:pic>
        <p:nvPicPr>
          <p:cNvPr id="1214477" name="图片 1214476"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214478" name="图片 1214477"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7169" name="图片 7168" descr="ppt/media/image53.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5490" name="标题 1215489"/>
          <p:cNvSpPr>
            <a:spLocks noGrp="1"/>
          </p:cNvSpPr>
          <p:nvPr>
            <p:ph type="title"/>
          </p:nvPr>
        </p:nvSpPr>
        <p:spPr/>
        <p:txBody>
          <a:bodyPr anchor="ctr" anchorCtr="0"/>
          <a:p>
            <a:r>
              <a:rPr lang="en-GB" altLang="zh-CN"/>
              <a:t>Factors affecting oxygen dissociation</a:t>
            </a:r>
            <a:endParaRPr lang="en-GB" altLang="zh-CN"/>
          </a:p>
        </p:txBody>
      </p:sp>
      <p:pic>
        <p:nvPicPr>
          <p:cNvPr id="1215577" name="图片 1215576"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215578" name="图片 1215577"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8193" name="图片 8192" descr="ppt/media/image54.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7538" name="标题 1217537"/>
          <p:cNvSpPr>
            <a:spLocks noGrp="1"/>
          </p:cNvSpPr>
          <p:nvPr>
            <p:ph type="title"/>
          </p:nvPr>
        </p:nvSpPr>
        <p:spPr/>
        <p:txBody>
          <a:bodyPr anchor="ctr" anchorCtr="0"/>
          <a:p>
            <a:r>
              <a:rPr lang="en-GB" altLang="zh-CN"/>
              <a:t>Foetal haemoglobin</a:t>
            </a:r>
            <a:endParaRPr lang="en-GB" altLang="zh-CN"/>
          </a:p>
        </p:txBody>
      </p:sp>
      <p:sp>
        <p:nvSpPr>
          <p:cNvPr id="1217540" name="文本框 1217539"/>
          <p:cNvSpPr txBox="1"/>
          <p:nvPr/>
        </p:nvSpPr>
        <p:spPr>
          <a:xfrm>
            <a:off x="563563" y="784225"/>
            <a:ext cx="8588375" cy="822325"/>
          </a:xfrm>
          <a:prstGeom prst="rect">
            <a:avLst/>
          </a:prstGeom>
          <a:noFill/>
          <a:ln w="9525">
            <a:noFill/>
          </a:ln>
        </p:spPr>
        <p:txBody>
          <a:bodyPr>
            <a:spAutoFit/>
          </a:bodyPr>
          <a:p>
            <a:r>
              <a:rPr lang="en-GB" altLang="zh-CN" b="0"/>
              <a:t>The red blood cells in the foetal bloodstream contain a special form of haemoglobin known as </a:t>
            </a:r>
            <a:r>
              <a:rPr lang="en-GB" altLang="zh-CN">
                <a:solidFill>
                  <a:srgbClr val="10BC45"/>
                </a:solidFill>
              </a:rPr>
              <a:t>foetal haemoglobin</a:t>
            </a:r>
            <a:r>
              <a:rPr lang="en-GB" altLang="zh-CN" b="0"/>
              <a:t>. </a:t>
            </a:r>
            <a:endParaRPr lang="en-GB" altLang="zh-CN" b="0"/>
          </a:p>
        </p:txBody>
      </p:sp>
      <p:sp>
        <p:nvSpPr>
          <p:cNvPr id="1217546" name="文本框 1217545"/>
          <p:cNvSpPr txBox="1"/>
          <p:nvPr/>
        </p:nvSpPr>
        <p:spPr>
          <a:xfrm>
            <a:off x="563563" y="1774825"/>
            <a:ext cx="3043237" cy="1552575"/>
          </a:xfrm>
          <a:prstGeom prst="rect">
            <a:avLst/>
          </a:prstGeom>
          <a:noFill/>
          <a:ln w="38100">
            <a:noFill/>
          </a:ln>
        </p:spPr>
        <p:txBody>
          <a:bodyPr>
            <a:spAutoFit/>
          </a:bodyPr>
          <a:p>
            <a:r>
              <a:rPr lang="en-GB" altLang="zh-CN" b="0"/>
              <a:t>Foetal haemoglobin has a </a:t>
            </a:r>
            <a:r>
              <a:rPr lang="en-GB" altLang="zh-CN"/>
              <a:t>higher affinity</a:t>
            </a:r>
            <a:r>
              <a:rPr lang="en-GB" altLang="zh-CN" b="0"/>
              <a:t> for oxygen than adult haemoglobin.</a:t>
            </a:r>
            <a:endParaRPr lang="en-GB" altLang="zh-CN"/>
          </a:p>
        </p:txBody>
      </p:sp>
      <p:sp>
        <p:nvSpPr>
          <p:cNvPr id="1217551" name="文本框 1217550"/>
          <p:cNvSpPr txBox="1"/>
          <p:nvPr/>
        </p:nvSpPr>
        <p:spPr>
          <a:xfrm rot="16200000">
            <a:off x="2765425" y="3365500"/>
            <a:ext cx="2765425" cy="822325"/>
          </a:xfrm>
          <a:prstGeom prst="rect">
            <a:avLst/>
          </a:prstGeom>
          <a:noFill/>
          <a:ln w="38100">
            <a:noFill/>
          </a:ln>
        </p:spPr>
        <p:txBody>
          <a:bodyPr>
            <a:spAutoFit/>
          </a:bodyPr>
          <a:p>
            <a:pPr algn="ctr"/>
            <a:r>
              <a:rPr lang="en-GB" altLang="zh-CN"/>
              <a:t>oxyhaemoglobin (% saturation)</a:t>
            </a:r>
            <a:endParaRPr lang="en-GB" altLang="zh-CN"/>
          </a:p>
        </p:txBody>
      </p:sp>
      <p:sp>
        <p:nvSpPr>
          <p:cNvPr id="1217552" name="文本框 1217551"/>
          <p:cNvSpPr txBox="1"/>
          <p:nvPr/>
        </p:nvSpPr>
        <p:spPr>
          <a:xfrm>
            <a:off x="563563" y="3495675"/>
            <a:ext cx="3357562" cy="2647950"/>
          </a:xfrm>
          <a:prstGeom prst="rect">
            <a:avLst/>
          </a:prstGeom>
          <a:noFill/>
          <a:ln w="38100">
            <a:noFill/>
          </a:ln>
        </p:spPr>
        <p:txBody>
          <a:bodyPr>
            <a:spAutoFit/>
          </a:bodyPr>
          <a:p>
            <a:r>
              <a:rPr lang="en-GB" altLang="zh-CN" b="0"/>
              <a:t>This helps maximize oxygen uptake from the mother’s blood stream, which has already lost some of its oxygen by the time it reaches the placenta.</a:t>
            </a:r>
            <a:endParaRPr lang="en-GB" altLang="zh-CN"/>
          </a:p>
        </p:txBody>
      </p:sp>
      <p:sp>
        <p:nvSpPr>
          <p:cNvPr id="1217554" name="文本框 1217553"/>
          <p:cNvSpPr txBox="1"/>
          <p:nvPr/>
        </p:nvSpPr>
        <p:spPr>
          <a:xfrm>
            <a:off x="4410075" y="2082800"/>
            <a:ext cx="608013" cy="396875"/>
          </a:xfrm>
          <a:prstGeom prst="rect">
            <a:avLst/>
          </a:prstGeom>
          <a:noFill/>
          <a:ln w="38100">
            <a:noFill/>
          </a:ln>
        </p:spPr>
        <p:txBody>
          <a:bodyPr wrap="none" anchor="t" anchorCtr="0">
            <a:spAutoFit/>
          </a:bodyPr>
          <a:p>
            <a:r>
              <a:rPr lang="en-GB" altLang="zh-CN" sz="2000" b="0"/>
              <a:t>100</a:t>
            </a:r>
            <a:endParaRPr lang="en-GB" altLang="zh-CN" sz="2000" b="0"/>
          </a:p>
        </p:txBody>
      </p:sp>
      <p:sp>
        <p:nvSpPr>
          <p:cNvPr id="1217555" name="文本框 1217554"/>
          <p:cNvSpPr txBox="1"/>
          <p:nvPr/>
        </p:nvSpPr>
        <p:spPr>
          <a:xfrm>
            <a:off x="4551363" y="2379663"/>
            <a:ext cx="466725" cy="396875"/>
          </a:xfrm>
          <a:prstGeom prst="rect">
            <a:avLst/>
          </a:prstGeom>
          <a:noFill/>
          <a:ln w="38100">
            <a:noFill/>
          </a:ln>
        </p:spPr>
        <p:txBody>
          <a:bodyPr wrap="none" anchor="t" anchorCtr="0">
            <a:spAutoFit/>
          </a:bodyPr>
          <a:p>
            <a:r>
              <a:rPr lang="en-GB" altLang="zh-CN" sz="2000" b="0"/>
              <a:t>90</a:t>
            </a:r>
            <a:endParaRPr lang="en-GB" altLang="zh-CN" sz="2000" b="0"/>
          </a:p>
        </p:txBody>
      </p:sp>
      <p:sp>
        <p:nvSpPr>
          <p:cNvPr id="1217556" name="文本框 1217555"/>
          <p:cNvSpPr txBox="1"/>
          <p:nvPr/>
        </p:nvSpPr>
        <p:spPr>
          <a:xfrm>
            <a:off x="4551363" y="2674938"/>
            <a:ext cx="466725" cy="396875"/>
          </a:xfrm>
          <a:prstGeom prst="rect">
            <a:avLst/>
          </a:prstGeom>
          <a:noFill/>
          <a:ln w="38100">
            <a:noFill/>
          </a:ln>
        </p:spPr>
        <p:txBody>
          <a:bodyPr wrap="none" anchor="t" anchorCtr="0">
            <a:spAutoFit/>
          </a:bodyPr>
          <a:p>
            <a:r>
              <a:rPr lang="en-GB" altLang="zh-CN" sz="2000" b="0"/>
              <a:t>80</a:t>
            </a:r>
            <a:endParaRPr lang="en-GB" altLang="zh-CN" sz="2000" b="0"/>
          </a:p>
        </p:txBody>
      </p:sp>
      <p:sp>
        <p:nvSpPr>
          <p:cNvPr id="1217557" name="文本框 1217556"/>
          <p:cNvSpPr txBox="1"/>
          <p:nvPr/>
        </p:nvSpPr>
        <p:spPr>
          <a:xfrm>
            <a:off x="4551363" y="2970213"/>
            <a:ext cx="466725" cy="396875"/>
          </a:xfrm>
          <a:prstGeom prst="rect">
            <a:avLst/>
          </a:prstGeom>
          <a:noFill/>
          <a:ln w="38100">
            <a:noFill/>
          </a:ln>
        </p:spPr>
        <p:txBody>
          <a:bodyPr wrap="none" anchor="t" anchorCtr="0">
            <a:spAutoFit/>
          </a:bodyPr>
          <a:p>
            <a:r>
              <a:rPr lang="en-GB" altLang="zh-CN" sz="2000" b="0"/>
              <a:t>70</a:t>
            </a:r>
            <a:endParaRPr lang="en-GB" altLang="zh-CN" sz="2000" b="0"/>
          </a:p>
        </p:txBody>
      </p:sp>
      <p:sp>
        <p:nvSpPr>
          <p:cNvPr id="1217558" name="文本框 1217557"/>
          <p:cNvSpPr txBox="1"/>
          <p:nvPr/>
        </p:nvSpPr>
        <p:spPr>
          <a:xfrm>
            <a:off x="4551363" y="3267075"/>
            <a:ext cx="466725" cy="396875"/>
          </a:xfrm>
          <a:prstGeom prst="rect">
            <a:avLst/>
          </a:prstGeom>
          <a:noFill/>
          <a:ln w="38100">
            <a:noFill/>
          </a:ln>
        </p:spPr>
        <p:txBody>
          <a:bodyPr wrap="none" anchor="t" anchorCtr="0">
            <a:spAutoFit/>
          </a:bodyPr>
          <a:p>
            <a:r>
              <a:rPr lang="en-GB" altLang="zh-CN" sz="2000" b="0"/>
              <a:t>60</a:t>
            </a:r>
            <a:endParaRPr lang="en-GB" altLang="zh-CN" sz="2000" b="0"/>
          </a:p>
        </p:txBody>
      </p:sp>
      <p:sp>
        <p:nvSpPr>
          <p:cNvPr id="1217559" name="文本框 1217558"/>
          <p:cNvSpPr txBox="1"/>
          <p:nvPr/>
        </p:nvSpPr>
        <p:spPr>
          <a:xfrm>
            <a:off x="4551363" y="4154488"/>
            <a:ext cx="466725" cy="396875"/>
          </a:xfrm>
          <a:prstGeom prst="rect">
            <a:avLst/>
          </a:prstGeom>
          <a:noFill/>
          <a:ln w="38100">
            <a:noFill/>
          </a:ln>
        </p:spPr>
        <p:txBody>
          <a:bodyPr wrap="none" anchor="t" anchorCtr="0">
            <a:spAutoFit/>
          </a:bodyPr>
          <a:p>
            <a:r>
              <a:rPr lang="en-GB" altLang="zh-CN" sz="2000" b="0"/>
              <a:t>30</a:t>
            </a:r>
            <a:endParaRPr lang="en-GB" altLang="zh-CN" sz="2000" b="0"/>
          </a:p>
        </p:txBody>
      </p:sp>
      <p:sp>
        <p:nvSpPr>
          <p:cNvPr id="1217560" name="文本框 1217559"/>
          <p:cNvSpPr txBox="1"/>
          <p:nvPr/>
        </p:nvSpPr>
        <p:spPr>
          <a:xfrm>
            <a:off x="4551363" y="4449763"/>
            <a:ext cx="466725" cy="396875"/>
          </a:xfrm>
          <a:prstGeom prst="rect">
            <a:avLst/>
          </a:prstGeom>
          <a:noFill/>
          <a:ln w="38100">
            <a:noFill/>
          </a:ln>
        </p:spPr>
        <p:txBody>
          <a:bodyPr wrap="none" anchor="t" anchorCtr="0">
            <a:spAutoFit/>
          </a:bodyPr>
          <a:p>
            <a:r>
              <a:rPr lang="en-GB" altLang="zh-CN" sz="2000" b="0"/>
              <a:t>20</a:t>
            </a:r>
            <a:endParaRPr lang="en-GB" altLang="zh-CN" sz="2000" b="0"/>
          </a:p>
        </p:txBody>
      </p:sp>
      <p:sp>
        <p:nvSpPr>
          <p:cNvPr id="1217561" name="文本框 1217560"/>
          <p:cNvSpPr txBox="1"/>
          <p:nvPr/>
        </p:nvSpPr>
        <p:spPr>
          <a:xfrm>
            <a:off x="4551363" y="4745038"/>
            <a:ext cx="466725" cy="396875"/>
          </a:xfrm>
          <a:prstGeom prst="rect">
            <a:avLst/>
          </a:prstGeom>
          <a:noFill/>
          <a:ln w="38100">
            <a:noFill/>
          </a:ln>
        </p:spPr>
        <p:txBody>
          <a:bodyPr wrap="none" anchor="t" anchorCtr="0">
            <a:spAutoFit/>
          </a:bodyPr>
          <a:p>
            <a:r>
              <a:rPr lang="en-GB" altLang="zh-CN" sz="2000" b="0"/>
              <a:t>10</a:t>
            </a:r>
            <a:endParaRPr lang="en-GB" altLang="zh-CN" sz="2000" b="0"/>
          </a:p>
        </p:txBody>
      </p:sp>
      <p:sp>
        <p:nvSpPr>
          <p:cNvPr id="1217562" name="文本框 1217561"/>
          <p:cNvSpPr txBox="1"/>
          <p:nvPr/>
        </p:nvSpPr>
        <p:spPr>
          <a:xfrm>
            <a:off x="4692650" y="5040313"/>
            <a:ext cx="325438" cy="396875"/>
          </a:xfrm>
          <a:prstGeom prst="rect">
            <a:avLst/>
          </a:prstGeom>
          <a:noFill/>
          <a:ln w="38100">
            <a:noFill/>
          </a:ln>
        </p:spPr>
        <p:txBody>
          <a:bodyPr wrap="none" anchor="t" anchorCtr="0">
            <a:spAutoFit/>
          </a:bodyPr>
          <a:p>
            <a:r>
              <a:rPr lang="en-GB" altLang="zh-CN" sz="2000" b="0"/>
              <a:t>0</a:t>
            </a:r>
            <a:endParaRPr lang="en-GB" altLang="zh-CN" sz="2000" b="0"/>
          </a:p>
        </p:txBody>
      </p:sp>
      <p:sp>
        <p:nvSpPr>
          <p:cNvPr id="1217563" name="文本框 1217562"/>
          <p:cNvSpPr txBox="1"/>
          <p:nvPr/>
        </p:nvSpPr>
        <p:spPr>
          <a:xfrm>
            <a:off x="4551363" y="3857625"/>
            <a:ext cx="466725" cy="396875"/>
          </a:xfrm>
          <a:prstGeom prst="rect">
            <a:avLst/>
          </a:prstGeom>
          <a:noFill/>
          <a:ln w="38100">
            <a:noFill/>
          </a:ln>
        </p:spPr>
        <p:txBody>
          <a:bodyPr wrap="none" anchor="t" anchorCtr="0">
            <a:spAutoFit/>
          </a:bodyPr>
          <a:p>
            <a:r>
              <a:rPr lang="en-GB" altLang="zh-CN" sz="2000" b="0"/>
              <a:t>40</a:t>
            </a:r>
            <a:endParaRPr lang="en-GB" altLang="zh-CN" sz="2000" b="0"/>
          </a:p>
        </p:txBody>
      </p:sp>
      <p:sp>
        <p:nvSpPr>
          <p:cNvPr id="1217564" name="文本框 1217563"/>
          <p:cNvSpPr txBox="1"/>
          <p:nvPr/>
        </p:nvSpPr>
        <p:spPr>
          <a:xfrm>
            <a:off x="4551363" y="3562350"/>
            <a:ext cx="466725" cy="396875"/>
          </a:xfrm>
          <a:prstGeom prst="rect">
            <a:avLst/>
          </a:prstGeom>
          <a:noFill/>
          <a:ln w="38100">
            <a:noFill/>
          </a:ln>
        </p:spPr>
        <p:txBody>
          <a:bodyPr wrap="none" anchor="t" anchorCtr="0">
            <a:spAutoFit/>
          </a:bodyPr>
          <a:p>
            <a:r>
              <a:rPr lang="en-GB" altLang="zh-CN" sz="2000" b="0"/>
              <a:t>50</a:t>
            </a:r>
            <a:endParaRPr lang="en-GB" altLang="zh-CN" sz="2000" b="0"/>
          </a:p>
        </p:txBody>
      </p:sp>
      <p:sp>
        <p:nvSpPr>
          <p:cNvPr id="1217565" name="文本框 1217564"/>
          <p:cNvSpPr txBox="1"/>
          <p:nvPr/>
        </p:nvSpPr>
        <p:spPr>
          <a:xfrm>
            <a:off x="4930775" y="5314950"/>
            <a:ext cx="325438" cy="396875"/>
          </a:xfrm>
          <a:prstGeom prst="rect">
            <a:avLst/>
          </a:prstGeom>
          <a:noFill/>
          <a:ln w="38100">
            <a:noFill/>
          </a:ln>
        </p:spPr>
        <p:txBody>
          <a:bodyPr wrap="none" anchor="t" anchorCtr="0">
            <a:spAutoFit/>
          </a:bodyPr>
          <a:p>
            <a:pPr algn="ctr"/>
            <a:r>
              <a:rPr lang="en-GB" altLang="zh-CN" sz="2000" b="0"/>
              <a:t>0</a:t>
            </a:r>
            <a:endParaRPr lang="en-GB" altLang="zh-CN" sz="2000" b="0"/>
          </a:p>
        </p:txBody>
      </p:sp>
      <p:sp>
        <p:nvSpPr>
          <p:cNvPr id="1217566" name="文本框 1217565"/>
          <p:cNvSpPr txBox="1"/>
          <p:nvPr/>
        </p:nvSpPr>
        <p:spPr>
          <a:xfrm>
            <a:off x="5472113" y="5314950"/>
            <a:ext cx="325437" cy="396875"/>
          </a:xfrm>
          <a:prstGeom prst="rect">
            <a:avLst/>
          </a:prstGeom>
          <a:noFill/>
          <a:ln w="38100">
            <a:noFill/>
          </a:ln>
        </p:spPr>
        <p:txBody>
          <a:bodyPr wrap="none" anchor="t" anchorCtr="0">
            <a:spAutoFit/>
          </a:bodyPr>
          <a:p>
            <a:pPr algn="ctr"/>
            <a:r>
              <a:rPr lang="en-GB" altLang="zh-CN" sz="2000" b="0"/>
              <a:t>2</a:t>
            </a:r>
            <a:endParaRPr lang="en-GB" altLang="zh-CN" sz="2000" b="0"/>
          </a:p>
        </p:txBody>
      </p:sp>
      <p:sp>
        <p:nvSpPr>
          <p:cNvPr id="1217567" name="文本框 1217566"/>
          <p:cNvSpPr txBox="1"/>
          <p:nvPr/>
        </p:nvSpPr>
        <p:spPr>
          <a:xfrm>
            <a:off x="6013450" y="5314950"/>
            <a:ext cx="325438" cy="396875"/>
          </a:xfrm>
          <a:prstGeom prst="rect">
            <a:avLst/>
          </a:prstGeom>
          <a:noFill/>
          <a:ln w="38100">
            <a:noFill/>
          </a:ln>
        </p:spPr>
        <p:txBody>
          <a:bodyPr wrap="none" anchor="t" anchorCtr="0">
            <a:spAutoFit/>
          </a:bodyPr>
          <a:p>
            <a:pPr algn="ctr"/>
            <a:r>
              <a:rPr lang="en-GB" altLang="zh-CN" sz="2000" b="0"/>
              <a:t>4</a:t>
            </a:r>
            <a:endParaRPr lang="en-GB" altLang="zh-CN" sz="2000" b="0"/>
          </a:p>
        </p:txBody>
      </p:sp>
      <p:sp>
        <p:nvSpPr>
          <p:cNvPr id="1217568" name="文本框 1217567"/>
          <p:cNvSpPr txBox="1"/>
          <p:nvPr/>
        </p:nvSpPr>
        <p:spPr>
          <a:xfrm>
            <a:off x="6543675" y="5314950"/>
            <a:ext cx="325438" cy="396875"/>
          </a:xfrm>
          <a:prstGeom prst="rect">
            <a:avLst/>
          </a:prstGeom>
          <a:noFill/>
          <a:ln w="38100">
            <a:noFill/>
          </a:ln>
        </p:spPr>
        <p:txBody>
          <a:bodyPr wrap="none" anchor="t" anchorCtr="0">
            <a:spAutoFit/>
          </a:bodyPr>
          <a:p>
            <a:pPr algn="ctr"/>
            <a:r>
              <a:rPr lang="en-GB" altLang="zh-CN" sz="2000" b="0"/>
              <a:t>6</a:t>
            </a:r>
            <a:endParaRPr lang="en-GB" altLang="zh-CN" sz="2000" b="0"/>
          </a:p>
        </p:txBody>
      </p:sp>
      <p:sp>
        <p:nvSpPr>
          <p:cNvPr id="1217569" name="文本框 1217568"/>
          <p:cNvSpPr txBox="1"/>
          <p:nvPr/>
        </p:nvSpPr>
        <p:spPr>
          <a:xfrm>
            <a:off x="7107238" y="5314950"/>
            <a:ext cx="325437" cy="396875"/>
          </a:xfrm>
          <a:prstGeom prst="rect">
            <a:avLst/>
          </a:prstGeom>
          <a:noFill/>
          <a:ln w="38100">
            <a:noFill/>
          </a:ln>
        </p:spPr>
        <p:txBody>
          <a:bodyPr wrap="none" anchor="t" anchorCtr="0">
            <a:spAutoFit/>
          </a:bodyPr>
          <a:p>
            <a:pPr algn="ctr"/>
            <a:r>
              <a:rPr lang="en-GB" altLang="zh-CN" sz="2000" b="0"/>
              <a:t>8</a:t>
            </a:r>
            <a:endParaRPr lang="en-GB" altLang="zh-CN" sz="2000" b="0"/>
          </a:p>
        </p:txBody>
      </p:sp>
      <p:sp>
        <p:nvSpPr>
          <p:cNvPr id="1217570" name="文本框 1217569"/>
          <p:cNvSpPr txBox="1"/>
          <p:nvPr/>
        </p:nvSpPr>
        <p:spPr>
          <a:xfrm>
            <a:off x="7548563" y="5314950"/>
            <a:ext cx="466725" cy="396875"/>
          </a:xfrm>
          <a:prstGeom prst="rect">
            <a:avLst/>
          </a:prstGeom>
          <a:noFill/>
          <a:ln w="38100">
            <a:noFill/>
          </a:ln>
        </p:spPr>
        <p:txBody>
          <a:bodyPr wrap="none" anchor="t" anchorCtr="0">
            <a:spAutoFit/>
          </a:bodyPr>
          <a:p>
            <a:pPr algn="ctr"/>
            <a:r>
              <a:rPr lang="en-GB" altLang="zh-CN" sz="2000" b="0"/>
              <a:t>10</a:t>
            </a:r>
            <a:endParaRPr lang="en-GB" altLang="zh-CN" sz="2000" b="0"/>
          </a:p>
        </p:txBody>
      </p:sp>
      <p:sp>
        <p:nvSpPr>
          <p:cNvPr id="1217571" name="文本框 1217570"/>
          <p:cNvSpPr txBox="1"/>
          <p:nvPr/>
        </p:nvSpPr>
        <p:spPr>
          <a:xfrm>
            <a:off x="8086725" y="5314950"/>
            <a:ext cx="466725" cy="396875"/>
          </a:xfrm>
          <a:prstGeom prst="rect">
            <a:avLst/>
          </a:prstGeom>
          <a:noFill/>
          <a:ln w="38100">
            <a:noFill/>
          </a:ln>
        </p:spPr>
        <p:txBody>
          <a:bodyPr wrap="none" anchor="t" anchorCtr="0">
            <a:spAutoFit/>
          </a:bodyPr>
          <a:p>
            <a:pPr algn="ctr"/>
            <a:r>
              <a:rPr lang="en-GB" altLang="zh-CN" sz="2000" b="0"/>
              <a:t>12</a:t>
            </a:r>
            <a:endParaRPr lang="en-GB" altLang="zh-CN" sz="2000" b="0"/>
          </a:p>
        </p:txBody>
      </p:sp>
      <p:sp>
        <p:nvSpPr>
          <p:cNvPr id="1217572" name="文本框 1217571"/>
          <p:cNvSpPr txBox="1"/>
          <p:nvPr/>
        </p:nvSpPr>
        <p:spPr>
          <a:xfrm>
            <a:off x="8615363" y="5314950"/>
            <a:ext cx="466725" cy="396875"/>
          </a:xfrm>
          <a:prstGeom prst="rect">
            <a:avLst/>
          </a:prstGeom>
          <a:noFill/>
          <a:ln w="38100">
            <a:noFill/>
          </a:ln>
        </p:spPr>
        <p:txBody>
          <a:bodyPr wrap="none" anchor="t" anchorCtr="0">
            <a:spAutoFit/>
          </a:bodyPr>
          <a:p>
            <a:pPr algn="ctr"/>
            <a:r>
              <a:rPr lang="en-GB" altLang="zh-CN" sz="2000" b="0"/>
              <a:t>14</a:t>
            </a:r>
            <a:endParaRPr lang="en-GB" altLang="zh-CN" sz="2000" b="0"/>
          </a:p>
        </p:txBody>
      </p:sp>
      <p:pic>
        <p:nvPicPr>
          <p:cNvPr id="1217573" name="图片 1217572" descr="foetal_haem_graph"/>
          <p:cNvPicPr>
            <a:picLocks noChangeAspect="1"/>
          </p:cNvPicPr>
          <p:nvPr/>
        </p:nvPicPr>
        <p:blipFill>
          <a:blip r:embed="rId1"/>
          <a:stretch>
            <a:fillRect/>
          </a:stretch>
        </p:blipFill>
        <p:spPr>
          <a:xfrm>
            <a:off x="4984750" y="2209800"/>
            <a:ext cx="4016375" cy="3149600"/>
          </a:xfrm>
          <a:prstGeom prst="rect">
            <a:avLst/>
          </a:prstGeom>
          <a:noFill/>
          <a:ln w="9525">
            <a:noFill/>
          </a:ln>
        </p:spPr>
      </p:pic>
      <p:sp>
        <p:nvSpPr>
          <p:cNvPr id="1217574" name="文本框 1217573"/>
          <p:cNvSpPr txBox="1"/>
          <p:nvPr/>
        </p:nvSpPr>
        <p:spPr>
          <a:xfrm>
            <a:off x="6732588" y="3035300"/>
            <a:ext cx="2078037" cy="822325"/>
          </a:xfrm>
          <a:prstGeom prst="rect">
            <a:avLst/>
          </a:prstGeom>
          <a:noFill/>
          <a:ln w="38100">
            <a:noFill/>
          </a:ln>
        </p:spPr>
        <p:txBody>
          <a:bodyPr wrap="none" anchor="t" anchorCtr="0">
            <a:spAutoFit/>
          </a:bodyPr>
          <a:p>
            <a:r>
              <a:rPr lang="en-GB" altLang="zh-CN">
                <a:solidFill>
                  <a:srgbClr val="CC0000"/>
                </a:solidFill>
              </a:rPr>
              <a:t>adult</a:t>
            </a:r>
            <a:br>
              <a:rPr lang="en-GB" altLang="zh-CN">
                <a:solidFill>
                  <a:srgbClr val="CC0000"/>
                </a:solidFill>
              </a:rPr>
            </a:br>
            <a:r>
              <a:rPr lang="en-GB" altLang="zh-CN">
                <a:solidFill>
                  <a:srgbClr val="CC0000"/>
                </a:solidFill>
              </a:rPr>
              <a:t>haemoglobin</a:t>
            </a:r>
            <a:endParaRPr lang="en-GB" altLang="zh-CN">
              <a:solidFill>
                <a:srgbClr val="CC0000"/>
              </a:solidFill>
            </a:endParaRPr>
          </a:p>
        </p:txBody>
      </p:sp>
      <p:sp>
        <p:nvSpPr>
          <p:cNvPr id="1217575" name="文本框 1217574"/>
          <p:cNvSpPr txBox="1"/>
          <p:nvPr/>
        </p:nvSpPr>
        <p:spPr>
          <a:xfrm>
            <a:off x="5173663" y="1812925"/>
            <a:ext cx="3133725" cy="457200"/>
          </a:xfrm>
          <a:prstGeom prst="rect">
            <a:avLst/>
          </a:prstGeom>
          <a:noFill/>
          <a:ln w="38100">
            <a:noFill/>
          </a:ln>
        </p:spPr>
        <p:txBody>
          <a:bodyPr>
            <a:spAutoFit/>
          </a:bodyPr>
          <a:p>
            <a:pPr algn="r"/>
            <a:r>
              <a:rPr lang="en-GB" altLang="zh-CN">
                <a:solidFill>
                  <a:srgbClr val="339800"/>
                </a:solidFill>
              </a:rPr>
              <a:t>foetal haemoglobin</a:t>
            </a:r>
            <a:endParaRPr lang="en-GB" altLang="zh-CN">
              <a:solidFill>
                <a:srgbClr val="339800"/>
              </a:solidFill>
            </a:endParaRPr>
          </a:p>
        </p:txBody>
      </p:sp>
      <p:sp>
        <p:nvSpPr>
          <p:cNvPr id="1217578" name="矩形 1217577"/>
          <p:cNvSpPr/>
          <p:nvPr/>
        </p:nvSpPr>
        <p:spPr>
          <a:xfrm>
            <a:off x="4987925" y="5575300"/>
            <a:ext cx="3302000" cy="822325"/>
          </a:xfrm>
          <a:prstGeom prst="rect">
            <a:avLst/>
          </a:prstGeom>
          <a:noFill/>
          <a:ln w="38100">
            <a:noFill/>
          </a:ln>
        </p:spPr>
        <p:txBody>
          <a:bodyPr wrap="none" anchor="t" anchorCtr="0">
            <a:spAutoFit/>
          </a:bodyPr>
          <a:p>
            <a:pPr algn="ctr"/>
            <a:r>
              <a:rPr lang="en-GB" altLang="zh-CN"/>
              <a:t>oxygen</a:t>
            </a:r>
            <a:br>
              <a:rPr lang="en-GB" altLang="zh-CN"/>
            </a:br>
            <a:r>
              <a:rPr lang="en-GB" altLang="zh-CN"/>
              <a:t>partial pressure (</a:t>
            </a:r>
            <a:r>
              <a:rPr lang="en-GB" altLang="zh-CN" dirty="0" err="1"/>
              <a:t>kPa</a:t>
            </a:r>
            <a:r>
              <a:rPr lang="en-GB" altLang="zh-CN"/>
              <a:t>)</a:t>
            </a:r>
            <a:endParaRPr lang="en-GB" altLang="zh-CN"/>
          </a:p>
        </p:txBody>
      </p:sp>
      <p:pic>
        <p:nvPicPr>
          <p:cNvPr id="1217579" name="图片 1217578"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17546"/>
                                        </p:tgtEl>
                                        <p:attrNameLst>
                                          <p:attrName>style.visibility</p:attrName>
                                        </p:attrNameLst>
                                      </p:cBhvr>
                                      <p:to>
                                        <p:strVal val="visible"/>
                                      </p:to>
                                    </p:set>
                                    <p:animEffect transition="in" filter="dissolve">
                                      <p:cBhvr>
                                        <p:cTn id="7" dur="500"/>
                                        <p:tgtEl>
                                          <p:spTgt spid="121754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17573"/>
                                        </p:tgtEl>
                                        <p:attrNameLst>
                                          <p:attrName>style.visibility</p:attrName>
                                        </p:attrNameLst>
                                      </p:cBhvr>
                                      <p:to>
                                        <p:strVal val="visible"/>
                                      </p:to>
                                    </p:set>
                                    <p:animEffect transition="in" filter="wipe(down)">
                                      <p:cBhvr>
                                        <p:cTn id="11" dur="500"/>
                                        <p:tgtEl>
                                          <p:spTgt spid="121757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2175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175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75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175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175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175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175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17572"/>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121756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21756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21756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21755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1756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21756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21755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21755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1755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21755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217554"/>
                                        </p:tgtEl>
                                        <p:attrNameLst>
                                          <p:attrName>style.visibility</p:attrName>
                                        </p:attrNameLst>
                                      </p:cBhvr>
                                      <p:to>
                                        <p:strVal val="visible"/>
                                      </p:to>
                                    </p:set>
                                  </p:childTnLst>
                                </p:cTn>
                              </p:par>
                            </p:childTnLst>
                          </p:cTn>
                        </p:par>
                        <p:par>
                          <p:cTn id="52" fill="hold">
                            <p:stCondLst>
                              <p:cond delay="1000"/>
                            </p:stCondLst>
                            <p:childTnLst>
                              <p:par>
                                <p:cTn id="53" presetID="22" presetClass="entr" presetSubtype="8" fill="hold" grpId="0" nodeType="afterEffect">
                                  <p:stCondLst>
                                    <p:cond delay="0"/>
                                  </p:stCondLst>
                                  <p:childTnLst>
                                    <p:set>
                                      <p:cBhvr>
                                        <p:cTn id="54" dur="1" fill="hold">
                                          <p:stCondLst>
                                            <p:cond delay="0"/>
                                          </p:stCondLst>
                                        </p:cTn>
                                        <p:tgtEl>
                                          <p:spTgt spid="1217578"/>
                                        </p:tgtEl>
                                        <p:attrNameLst>
                                          <p:attrName>style.visibility</p:attrName>
                                        </p:attrNameLst>
                                      </p:cBhvr>
                                      <p:to>
                                        <p:strVal val="visible"/>
                                      </p:to>
                                    </p:set>
                                    <p:animEffect transition="in" filter="wipe(left)">
                                      <p:cBhvr>
                                        <p:cTn id="55" dur="500"/>
                                        <p:tgtEl>
                                          <p:spTgt spid="1217578"/>
                                        </p:tgtEl>
                                      </p:cBhvr>
                                    </p:animEffect>
                                  </p:childTnLst>
                                </p:cTn>
                              </p:par>
                            </p:childTnLst>
                          </p:cTn>
                        </p:par>
                        <p:par>
                          <p:cTn id="56" fill="hold">
                            <p:stCondLst>
                              <p:cond delay="1500"/>
                            </p:stCondLst>
                            <p:childTnLst>
                              <p:par>
                                <p:cTn id="57" presetID="22" presetClass="entr" presetSubtype="4" fill="hold" grpId="0" nodeType="afterEffect">
                                  <p:stCondLst>
                                    <p:cond delay="0"/>
                                  </p:stCondLst>
                                  <p:childTnLst>
                                    <p:set>
                                      <p:cBhvr>
                                        <p:cTn id="58" dur="1" fill="hold">
                                          <p:stCondLst>
                                            <p:cond delay="0"/>
                                          </p:stCondLst>
                                        </p:cTn>
                                        <p:tgtEl>
                                          <p:spTgt spid="1217551"/>
                                        </p:tgtEl>
                                        <p:attrNameLst>
                                          <p:attrName>style.visibility</p:attrName>
                                        </p:attrNameLst>
                                      </p:cBhvr>
                                      <p:to>
                                        <p:strVal val="visible"/>
                                      </p:to>
                                    </p:set>
                                    <p:animEffect transition="in" filter="wipe(down)">
                                      <p:cBhvr>
                                        <p:cTn id="59" dur="500"/>
                                        <p:tgtEl>
                                          <p:spTgt spid="1217551"/>
                                        </p:tgtEl>
                                      </p:cBhvr>
                                    </p:animEffect>
                                  </p:childTnLst>
                                </p:cTn>
                              </p:par>
                            </p:childTnLst>
                          </p:cTn>
                        </p:par>
                        <p:par>
                          <p:cTn id="60" fill="hold">
                            <p:stCondLst>
                              <p:cond delay="2000"/>
                            </p:stCondLst>
                            <p:childTnLst>
                              <p:par>
                                <p:cTn id="61" presetID="22" presetClass="entr" presetSubtype="8" fill="hold" grpId="0" nodeType="afterEffect">
                                  <p:stCondLst>
                                    <p:cond delay="0"/>
                                  </p:stCondLst>
                                  <p:childTnLst>
                                    <p:set>
                                      <p:cBhvr>
                                        <p:cTn id="62" dur="1" fill="hold">
                                          <p:stCondLst>
                                            <p:cond delay="0"/>
                                          </p:stCondLst>
                                        </p:cTn>
                                        <p:tgtEl>
                                          <p:spTgt spid="1217575"/>
                                        </p:tgtEl>
                                        <p:attrNameLst>
                                          <p:attrName>style.visibility</p:attrName>
                                        </p:attrNameLst>
                                      </p:cBhvr>
                                      <p:to>
                                        <p:strVal val="visible"/>
                                      </p:to>
                                    </p:set>
                                    <p:animEffect transition="in" filter="wipe(left)">
                                      <p:cBhvr>
                                        <p:cTn id="63" dur="500"/>
                                        <p:tgtEl>
                                          <p:spTgt spid="1217575"/>
                                        </p:tgtEl>
                                      </p:cBhvr>
                                    </p:animEffect>
                                  </p:childTnLst>
                                </p:cTn>
                              </p:par>
                            </p:childTnLst>
                          </p:cTn>
                        </p:par>
                        <p:par>
                          <p:cTn id="64" fill="hold">
                            <p:stCondLst>
                              <p:cond delay="2500"/>
                            </p:stCondLst>
                            <p:childTnLst>
                              <p:par>
                                <p:cTn id="65" presetID="22" presetClass="entr" presetSubtype="8" fill="hold" grpId="0" nodeType="afterEffect">
                                  <p:stCondLst>
                                    <p:cond delay="0"/>
                                  </p:stCondLst>
                                  <p:childTnLst>
                                    <p:set>
                                      <p:cBhvr>
                                        <p:cTn id="66" dur="1" fill="hold">
                                          <p:stCondLst>
                                            <p:cond delay="0"/>
                                          </p:stCondLst>
                                        </p:cTn>
                                        <p:tgtEl>
                                          <p:spTgt spid="1217574"/>
                                        </p:tgtEl>
                                        <p:attrNameLst>
                                          <p:attrName>style.visibility</p:attrName>
                                        </p:attrNameLst>
                                      </p:cBhvr>
                                      <p:to>
                                        <p:strVal val="visible"/>
                                      </p:to>
                                    </p:set>
                                    <p:animEffect transition="in" filter="wipe(left)">
                                      <p:cBhvr>
                                        <p:cTn id="67" dur="500"/>
                                        <p:tgtEl>
                                          <p:spTgt spid="121757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217552"/>
                                        </p:tgtEl>
                                        <p:attrNameLst>
                                          <p:attrName>style.visibility</p:attrName>
                                        </p:attrNameLst>
                                      </p:cBhvr>
                                      <p:to>
                                        <p:strVal val="visible"/>
                                      </p:to>
                                    </p:set>
                                    <p:animEffect transition="in" filter="dissolve">
                                      <p:cBhvr>
                                        <p:cTn id="72" dur="500"/>
                                        <p:tgtEl>
                                          <p:spTgt spid="1217552"/>
                                        </p:tgtEl>
                                      </p:cBhvr>
                                    </p:animEffect>
                                  </p:childTnLst>
                                </p:cTn>
                              </p:par>
                            </p:childTnLst>
                          </p:cTn>
                        </p:par>
                        <p:par>
                          <p:cTn id="73" fill="hold">
                            <p:stCondLst>
                              <p:cond delay="500"/>
                            </p:stCondLst>
                            <p:childTnLst>
                              <p:par>
                                <p:cTn id="74" presetID="1" presetClass="entr" presetSubtype="0" fill="hold" nodeType="afterEffect">
                                  <p:stCondLst>
                                    <p:cond delay="0"/>
                                  </p:stCondLst>
                                  <p:childTnLst>
                                    <p:set>
                                      <p:cBhvr>
                                        <p:cTn id="75" dur="1" fill="hold">
                                          <p:stCondLst>
                                            <p:cond delay="0"/>
                                          </p:stCondLst>
                                        </p:cTn>
                                        <p:tgtEl>
                                          <p:spTgt spid="1217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7546" grpId="0"/>
      <p:bldP spid="1217551" grpId="0"/>
      <p:bldP spid="1217552" grpId="0"/>
      <p:bldP spid="1217554" grpId="0"/>
      <p:bldP spid="1217555" grpId="0"/>
      <p:bldP spid="1217556" grpId="0"/>
      <p:bldP spid="1217557" grpId="0"/>
      <p:bldP spid="1217558" grpId="0"/>
      <p:bldP spid="1217559" grpId="0"/>
      <p:bldP spid="1217560" grpId="0"/>
      <p:bldP spid="1217561" grpId="0"/>
      <p:bldP spid="1217562" grpId="0"/>
      <p:bldP spid="1217563" grpId="0"/>
      <p:bldP spid="1217564" grpId="0"/>
      <p:bldP spid="1217565" grpId="0"/>
      <p:bldP spid="1217566" grpId="0"/>
      <p:bldP spid="1217567" grpId="0"/>
      <p:bldP spid="1217568" grpId="0"/>
      <p:bldP spid="1217569" grpId="0"/>
      <p:bldP spid="1217570" grpId="0"/>
      <p:bldP spid="1217571" grpId="0"/>
      <p:bldP spid="1217572" grpId="0"/>
      <p:bldP spid="1217574" grpId="0"/>
      <p:bldP spid="1217575" grpId="0"/>
      <p:bldP spid="121757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19675" name="图片 1219674" descr="myoglobin_graph"/>
          <p:cNvPicPr>
            <a:picLocks noChangeAspect="1"/>
          </p:cNvPicPr>
          <p:nvPr/>
        </p:nvPicPr>
        <p:blipFill>
          <a:blip r:embed="rId1"/>
          <a:stretch>
            <a:fillRect/>
          </a:stretch>
        </p:blipFill>
        <p:spPr>
          <a:xfrm>
            <a:off x="4959350" y="2189163"/>
            <a:ext cx="4041775" cy="3170237"/>
          </a:xfrm>
          <a:prstGeom prst="rect">
            <a:avLst/>
          </a:prstGeom>
          <a:noFill/>
          <a:ln w="9525">
            <a:noFill/>
          </a:ln>
        </p:spPr>
      </p:pic>
      <p:sp>
        <p:nvSpPr>
          <p:cNvPr id="1219677" name="文本框 1219676"/>
          <p:cNvSpPr txBox="1"/>
          <p:nvPr/>
        </p:nvSpPr>
        <p:spPr>
          <a:xfrm>
            <a:off x="4410075" y="2082800"/>
            <a:ext cx="608013" cy="396875"/>
          </a:xfrm>
          <a:prstGeom prst="rect">
            <a:avLst/>
          </a:prstGeom>
          <a:noFill/>
          <a:ln w="38100">
            <a:noFill/>
          </a:ln>
        </p:spPr>
        <p:txBody>
          <a:bodyPr wrap="none" anchor="t" anchorCtr="0">
            <a:spAutoFit/>
          </a:bodyPr>
          <a:p>
            <a:r>
              <a:rPr lang="en-GB" altLang="zh-CN" sz="2000" b="0"/>
              <a:t>100</a:t>
            </a:r>
            <a:endParaRPr lang="en-GB" altLang="zh-CN" sz="2000" b="0"/>
          </a:p>
        </p:txBody>
      </p:sp>
      <p:sp>
        <p:nvSpPr>
          <p:cNvPr id="1219678" name="文本框 1219677"/>
          <p:cNvSpPr txBox="1"/>
          <p:nvPr/>
        </p:nvSpPr>
        <p:spPr>
          <a:xfrm>
            <a:off x="4551363" y="2379663"/>
            <a:ext cx="466725" cy="396875"/>
          </a:xfrm>
          <a:prstGeom prst="rect">
            <a:avLst/>
          </a:prstGeom>
          <a:noFill/>
          <a:ln w="38100">
            <a:noFill/>
          </a:ln>
        </p:spPr>
        <p:txBody>
          <a:bodyPr wrap="none" anchor="t" anchorCtr="0">
            <a:spAutoFit/>
          </a:bodyPr>
          <a:p>
            <a:r>
              <a:rPr lang="en-GB" altLang="zh-CN" sz="2000" b="0"/>
              <a:t>90</a:t>
            </a:r>
            <a:endParaRPr lang="en-GB" altLang="zh-CN" sz="2000" b="0"/>
          </a:p>
        </p:txBody>
      </p:sp>
      <p:sp>
        <p:nvSpPr>
          <p:cNvPr id="1219679" name="文本框 1219678"/>
          <p:cNvSpPr txBox="1"/>
          <p:nvPr/>
        </p:nvSpPr>
        <p:spPr>
          <a:xfrm>
            <a:off x="4551363" y="2674938"/>
            <a:ext cx="466725" cy="396875"/>
          </a:xfrm>
          <a:prstGeom prst="rect">
            <a:avLst/>
          </a:prstGeom>
          <a:noFill/>
          <a:ln w="38100">
            <a:noFill/>
          </a:ln>
        </p:spPr>
        <p:txBody>
          <a:bodyPr wrap="none" anchor="t" anchorCtr="0">
            <a:spAutoFit/>
          </a:bodyPr>
          <a:p>
            <a:r>
              <a:rPr lang="en-GB" altLang="zh-CN" sz="2000" b="0"/>
              <a:t>80</a:t>
            </a:r>
            <a:endParaRPr lang="en-GB" altLang="zh-CN" sz="2000" b="0"/>
          </a:p>
        </p:txBody>
      </p:sp>
      <p:sp>
        <p:nvSpPr>
          <p:cNvPr id="1219680" name="文本框 1219679"/>
          <p:cNvSpPr txBox="1"/>
          <p:nvPr/>
        </p:nvSpPr>
        <p:spPr>
          <a:xfrm>
            <a:off x="4551363" y="2970213"/>
            <a:ext cx="466725" cy="396875"/>
          </a:xfrm>
          <a:prstGeom prst="rect">
            <a:avLst/>
          </a:prstGeom>
          <a:noFill/>
          <a:ln w="38100">
            <a:noFill/>
          </a:ln>
        </p:spPr>
        <p:txBody>
          <a:bodyPr wrap="none" anchor="t" anchorCtr="0">
            <a:spAutoFit/>
          </a:bodyPr>
          <a:p>
            <a:r>
              <a:rPr lang="en-GB" altLang="zh-CN" sz="2000" b="0"/>
              <a:t>70</a:t>
            </a:r>
            <a:endParaRPr lang="en-GB" altLang="zh-CN" sz="2000" b="0"/>
          </a:p>
        </p:txBody>
      </p:sp>
      <p:sp>
        <p:nvSpPr>
          <p:cNvPr id="1219681" name="文本框 1219680"/>
          <p:cNvSpPr txBox="1"/>
          <p:nvPr/>
        </p:nvSpPr>
        <p:spPr>
          <a:xfrm>
            <a:off x="4551363" y="3267075"/>
            <a:ext cx="466725" cy="396875"/>
          </a:xfrm>
          <a:prstGeom prst="rect">
            <a:avLst/>
          </a:prstGeom>
          <a:noFill/>
          <a:ln w="38100">
            <a:noFill/>
          </a:ln>
        </p:spPr>
        <p:txBody>
          <a:bodyPr wrap="none" anchor="t" anchorCtr="0">
            <a:spAutoFit/>
          </a:bodyPr>
          <a:p>
            <a:r>
              <a:rPr lang="en-GB" altLang="zh-CN" sz="2000" b="0"/>
              <a:t>60</a:t>
            </a:r>
            <a:endParaRPr lang="en-GB" altLang="zh-CN" sz="2000" b="0"/>
          </a:p>
        </p:txBody>
      </p:sp>
      <p:sp>
        <p:nvSpPr>
          <p:cNvPr id="1219682" name="文本框 1219681"/>
          <p:cNvSpPr txBox="1"/>
          <p:nvPr/>
        </p:nvSpPr>
        <p:spPr>
          <a:xfrm>
            <a:off x="4551363" y="4154488"/>
            <a:ext cx="466725" cy="396875"/>
          </a:xfrm>
          <a:prstGeom prst="rect">
            <a:avLst/>
          </a:prstGeom>
          <a:noFill/>
          <a:ln w="38100">
            <a:noFill/>
          </a:ln>
        </p:spPr>
        <p:txBody>
          <a:bodyPr wrap="none" anchor="t" anchorCtr="0">
            <a:spAutoFit/>
          </a:bodyPr>
          <a:p>
            <a:r>
              <a:rPr lang="en-GB" altLang="zh-CN" sz="2000" b="0"/>
              <a:t>30</a:t>
            </a:r>
            <a:endParaRPr lang="en-GB" altLang="zh-CN" sz="2000" b="0"/>
          </a:p>
        </p:txBody>
      </p:sp>
      <p:sp>
        <p:nvSpPr>
          <p:cNvPr id="1219683" name="文本框 1219682"/>
          <p:cNvSpPr txBox="1"/>
          <p:nvPr/>
        </p:nvSpPr>
        <p:spPr>
          <a:xfrm>
            <a:off x="4551363" y="4449763"/>
            <a:ext cx="466725" cy="396875"/>
          </a:xfrm>
          <a:prstGeom prst="rect">
            <a:avLst/>
          </a:prstGeom>
          <a:noFill/>
          <a:ln w="38100">
            <a:noFill/>
          </a:ln>
        </p:spPr>
        <p:txBody>
          <a:bodyPr wrap="none" anchor="t" anchorCtr="0">
            <a:spAutoFit/>
          </a:bodyPr>
          <a:p>
            <a:r>
              <a:rPr lang="en-GB" altLang="zh-CN" sz="2000" b="0"/>
              <a:t>20</a:t>
            </a:r>
            <a:endParaRPr lang="en-GB" altLang="zh-CN" sz="2000" b="0"/>
          </a:p>
        </p:txBody>
      </p:sp>
      <p:sp>
        <p:nvSpPr>
          <p:cNvPr id="1219684" name="文本框 1219683"/>
          <p:cNvSpPr txBox="1"/>
          <p:nvPr/>
        </p:nvSpPr>
        <p:spPr>
          <a:xfrm>
            <a:off x="4551363" y="4745038"/>
            <a:ext cx="466725" cy="396875"/>
          </a:xfrm>
          <a:prstGeom prst="rect">
            <a:avLst/>
          </a:prstGeom>
          <a:noFill/>
          <a:ln w="38100">
            <a:noFill/>
          </a:ln>
        </p:spPr>
        <p:txBody>
          <a:bodyPr wrap="none" anchor="t" anchorCtr="0">
            <a:spAutoFit/>
          </a:bodyPr>
          <a:p>
            <a:r>
              <a:rPr lang="en-GB" altLang="zh-CN" sz="2000" b="0"/>
              <a:t>10</a:t>
            </a:r>
            <a:endParaRPr lang="en-GB" altLang="zh-CN" sz="2000" b="0"/>
          </a:p>
        </p:txBody>
      </p:sp>
      <p:sp>
        <p:nvSpPr>
          <p:cNvPr id="1219685" name="文本框 1219684"/>
          <p:cNvSpPr txBox="1"/>
          <p:nvPr/>
        </p:nvSpPr>
        <p:spPr>
          <a:xfrm>
            <a:off x="4692650" y="5040313"/>
            <a:ext cx="325438" cy="396875"/>
          </a:xfrm>
          <a:prstGeom prst="rect">
            <a:avLst/>
          </a:prstGeom>
          <a:noFill/>
          <a:ln w="38100">
            <a:noFill/>
          </a:ln>
        </p:spPr>
        <p:txBody>
          <a:bodyPr wrap="none" anchor="t" anchorCtr="0">
            <a:spAutoFit/>
          </a:bodyPr>
          <a:p>
            <a:r>
              <a:rPr lang="en-GB" altLang="zh-CN" sz="2000" b="0"/>
              <a:t>0</a:t>
            </a:r>
            <a:endParaRPr lang="en-GB" altLang="zh-CN" sz="2000" b="0"/>
          </a:p>
        </p:txBody>
      </p:sp>
      <p:sp>
        <p:nvSpPr>
          <p:cNvPr id="1219686" name="文本框 1219685"/>
          <p:cNvSpPr txBox="1"/>
          <p:nvPr/>
        </p:nvSpPr>
        <p:spPr>
          <a:xfrm>
            <a:off x="4551363" y="3857625"/>
            <a:ext cx="466725" cy="396875"/>
          </a:xfrm>
          <a:prstGeom prst="rect">
            <a:avLst/>
          </a:prstGeom>
          <a:noFill/>
          <a:ln w="38100">
            <a:noFill/>
          </a:ln>
        </p:spPr>
        <p:txBody>
          <a:bodyPr wrap="none" anchor="t" anchorCtr="0">
            <a:spAutoFit/>
          </a:bodyPr>
          <a:p>
            <a:r>
              <a:rPr lang="en-GB" altLang="zh-CN" sz="2000" b="0"/>
              <a:t>40</a:t>
            </a:r>
            <a:endParaRPr lang="en-GB" altLang="zh-CN" sz="2000" b="0"/>
          </a:p>
        </p:txBody>
      </p:sp>
      <p:sp>
        <p:nvSpPr>
          <p:cNvPr id="1219687" name="文本框 1219686"/>
          <p:cNvSpPr txBox="1"/>
          <p:nvPr/>
        </p:nvSpPr>
        <p:spPr>
          <a:xfrm>
            <a:off x="4551363" y="3562350"/>
            <a:ext cx="466725" cy="396875"/>
          </a:xfrm>
          <a:prstGeom prst="rect">
            <a:avLst/>
          </a:prstGeom>
          <a:noFill/>
          <a:ln w="38100">
            <a:noFill/>
          </a:ln>
        </p:spPr>
        <p:txBody>
          <a:bodyPr wrap="none" anchor="t" anchorCtr="0">
            <a:spAutoFit/>
          </a:bodyPr>
          <a:p>
            <a:r>
              <a:rPr lang="en-GB" altLang="zh-CN" sz="2000" b="0"/>
              <a:t>50</a:t>
            </a:r>
            <a:endParaRPr lang="en-GB" altLang="zh-CN" sz="2000" b="0"/>
          </a:p>
        </p:txBody>
      </p:sp>
      <p:sp>
        <p:nvSpPr>
          <p:cNvPr id="1219702" name="文本框 1219701"/>
          <p:cNvSpPr txBox="1"/>
          <p:nvPr/>
        </p:nvSpPr>
        <p:spPr>
          <a:xfrm>
            <a:off x="4930775" y="5314950"/>
            <a:ext cx="325438" cy="396875"/>
          </a:xfrm>
          <a:prstGeom prst="rect">
            <a:avLst/>
          </a:prstGeom>
          <a:noFill/>
          <a:ln w="38100">
            <a:noFill/>
          </a:ln>
        </p:spPr>
        <p:txBody>
          <a:bodyPr wrap="none" anchor="t" anchorCtr="0">
            <a:spAutoFit/>
          </a:bodyPr>
          <a:p>
            <a:pPr algn="ctr"/>
            <a:r>
              <a:rPr lang="en-GB" altLang="zh-CN" sz="2000" b="0"/>
              <a:t>0</a:t>
            </a:r>
            <a:endParaRPr lang="en-GB" altLang="zh-CN" sz="2000" b="0"/>
          </a:p>
        </p:txBody>
      </p:sp>
      <p:sp>
        <p:nvSpPr>
          <p:cNvPr id="1219703" name="文本框 1219702"/>
          <p:cNvSpPr txBox="1"/>
          <p:nvPr/>
        </p:nvSpPr>
        <p:spPr>
          <a:xfrm>
            <a:off x="5472113" y="5314950"/>
            <a:ext cx="325437" cy="396875"/>
          </a:xfrm>
          <a:prstGeom prst="rect">
            <a:avLst/>
          </a:prstGeom>
          <a:noFill/>
          <a:ln w="38100">
            <a:noFill/>
          </a:ln>
        </p:spPr>
        <p:txBody>
          <a:bodyPr wrap="none" anchor="t" anchorCtr="0">
            <a:spAutoFit/>
          </a:bodyPr>
          <a:p>
            <a:pPr algn="ctr"/>
            <a:r>
              <a:rPr lang="en-GB" altLang="zh-CN" sz="2000" b="0"/>
              <a:t>2</a:t>
            </a:r>
            <a:endParaRPr lang="en-GB" altLang="zh-CN" sz="2000" b="0"/>
          </a:p>
        </p:txBody>
      </p:sp>
      <p:sp>
        <p:nvSpPr>
          <p:cNvPr id="1219704" name="文本框 1219703"/>
          <p:cNvSpPr txBox="1"/>
          <p:nvPr/>
        </p:nvSpPr>
        <p:spPr>
          <a:xfrm>
            <a:off x="6013450" y="5314950"/>
            <a:ext cx="325438" cy="396875"/>
          </a:xfrm>
          <a:prstGeom prst="rect">
            <a:avLst/>
          </a:prstGeom>
          <a:noFill/>
          <a:ln w="38100">
            <a:noFill/>
          </a:ln>
        </p:spPr>
        <p:txBody>
          <a:bodyPr wrap="none" anchor="t" anchorCtr="0">
            <a:spAutoFit/>
          </a:bodyPr>
          <a:p>
            <a:pPr algn="ctr"/>
            <a:r>
              <a:rPr lang="en-GB" altLang="zh-CN" sz="2000" b="0"/>
              <a:t>4</a:t>
            </a:r>
            <a:endParaRPr lang="en-GB" altLang="zh-CN" sz="2000" b="0"/>
          </a:p>
        </p:txBody>
      </p:sp>
      <p:sp>
        <p:nvSpPr>
          <p:cNvPr id="1219705" name="文本框 1219704"/>
          <p:cNvSpPr txBox="1"/>
          <p:nvPr/>
        </p:nvSpPr>
        <p:spPr>
          <a:xfrm>
            <a:off x="6543675" y="5314950"/>
            <a:ext cx="325438" cy="396875"/>
          </a:xfrm>
          <a:prstGeom prst="rect">
            <a:avLst/>
          </a:prstGeom>
          <a:noFill/>
          <a:ln w="38100">
            <a:noFill/>
          </a:ln>
        </p:spPr>
        <p:txBody>
          <a:bodyPr wrap="none" anchor="t" anchorCtr="0">
            <a:spAutoFit/>
          </a:bodyPr>
          <a:p>
            <a:pPr algn="ctr"/>
            <a:r>
              <a:rPr lang="en-GB" altLang="zh-CN" sz="2000" b="0"/>
              <a:t>6</a:t>
            </a:r>
            <a:endParaRPr lang="en-GB" altLang="zh-CN" sz="2000" b="0"/>
          </a:p>
        </p:txBody>
      </p:sp>
      <p:sp>
        <p:nvSpPr>
          <p:cNvPr id="1219706" name="文本框 1219705"/>
          <p:cNvSpPr txBox="1"/>
          <p:nvPr/>
        </p:nvSpPr>
        <p:spPr>
          <a:xfrm>
            <a:off x="7107238" y="5314950"/>
            <a:ext cx="325437" cy="396875"/>
          </a:xfrm>
          <a:prstGeom prst="rect">
            <a:avLst/>
          </a:prstGeom>
          <a:noFill/>
          <a:ln w="38100">
            <a:noFill/>
          </a:ln>
        </p:spPr>
        <p:txBody>
          <a:bodyPr wrap="none" anchor="t" anchorCtr="0">
            <a:spAutoFit/>
          </a:bodyPr>
          <a:p>
            <a:pPr algn="ctr"/>
            <a:r>
              <a:rPr lang="en-GB" altLang="zh-CN" sz="2000" b="0"/>
              <a:t>8</a:t>
            </a:r>
            <a:endParaRPr lang="en-GB" altLang="zh-CN" sz="2000" b="0"/>
          </a:p>
        </p:txBody>
      </p:sp>
      <p:sp>
        <p:nvSpPr>
          <p:cNvPr id="1219707" name="文本框 1219706"/>
          <p:cNvSpPr txBox="1"/>
          <p:nvPr/>
        </p:nvSpPr>
        <p:spPr>
          <a:xfrm>
            <a:off x="7548563" y="5314950"/>
            <a:ext cx="466725" cy="396875"/>
          </a:xfrm>
          <a:prstGeom prst="rect">
            <a:avLst/>
          </a:prstGeom>
          <a:noFill/>
          <a:ln w="38100">
            <a:noFill/>
          </a:ln>
        </p:spPr>
        <p:txBody>
          <a:bodyPr wrap="none" anchor="t" anchorCtr="0">
            <a:spAutoFit/>
          </a:bodyPr>
          <a:p>
            <a:pPr algn="ctr"/>
            <a:r>
              <a:rPr lang="en-GB" altLang="zh-CN" sz="2000" b="0"/>
              <a:t>10</a:t>
            </a:r>
            <a:endParaRPr lang="en-GB" altLang="zh-CN" sz="2000" b="0"/>
          </a:p>
        </p:txBody>
      </p:sp>
      <p:sp>
        <p:nvSpPr>
          <p:cNvPr id="1219708" name="文本框 1219707"/>
          <p:cNvSpPr txBox="1"/>
          <p:nvPr/>
        </p:nvSpPr>
        <p:spPr>
          <a:xfrm>
            <a:off x="8086725" y="5314950"/>
            <a:ext cx="466725" cy="396875"/>
          </a:xfrm>
          <a:prstGeom prst="rect">
            <a:avLst/>
          </a:prstGeom>
          <a:noFill/>
          <a:ln w="38100">
            <a:noFill/>
          </a:ln>
        </p:spPr>
        <p:txBody>
          <a:bodyPr wrap="none" anchor="t" anchorCtr="0">
            <a:spAutoFit/>
          </a:bodyPr>
          <a:p>
            <a:pPr algn="ctr"/>
            <a:r>
              <a:rPr lang="en-GB" altLang="zh-CN" sz="2000" b="0"/>
              <a:t>12</a:t>
            </a:r>
            <a:endParaRPr lang="en-GB" altLang="zh-CN" sz="2000" b="0"/>
          </a:p>
        </p:txBody>
      </p:sp>
      <p:sp>
        <p:nvSpPr>
          <p:cNvPr id="1219709" name="文本框 1219708"/>
          <p:cNvSpPr txBox="1"/>
          <p:nvPr/>
        </p:nvSpPr>
        <p:spPr>
          <a:xfrm>
            <a:off x="8615363" y="5314950"/>
            <a:ext cx="466725" cy="396875"/>
          </a:xfrm>
          <a:prstGeom prst="rect">
            <a:avLst/>
          </a:prstGeom>
          <a:noFill/>
          <a:ln w="38100">
            <a:noFill/>
          </a:ln>
        </p:spPr>
        <p:txBody>
          <a:bodyPr wrap="none" anchor="t" anchorCtr="0">
            <a:spAutoFit/>
          </a:bodyPr>
          <a:p>
            <a:pPr algn="ctr"/>
            <a:r>
              <a:rPr lang="en-GB" altLang="zh-CN" sz="2000" b="0"/>
              <a:t>14</a:t>
            </a:r>
            <a:endParaRPr lang="en-GB" altLang="zh-CN" sz="2000" b="0"/>
          </a:p>
        </p:txBody>
      </p:sp>
      <p:sp>
        <p:nvSpPr>
          <p:cNvPr id="1219586" name="标题 1219585"/>
          <p:cNvSpPr>
            <a:spLocks noGrp="1"/>
          </p:cNvSpPr>
          <p:nvPr>
            <p:ph type="title"/>
          </p:nvPr>
        </p:nvSpPr>
        <p:spPr/>
        <p:txBody>
          <a:bodyPr anchor="ctr" anchorCtr="0"/>
          <a:p>
            <a:r>
              <a:rPr lang="en-GB" altLang="zh-CN"/>
              <a:t>What is myoglobin?</a:t>
            </a:r>
            <a:endParaRPr lang="en-GB" altLang="zh-CN"/>
          </a:p>
        </p:txBody>
      </p:sp>
      <p:sp>
        <p:nvSpPr>
          <p:cNvPr id="1219667" name="文本框 1219666"/>
          <p:cNvSpPr txBox="1"/>
          <p:nvPr/>
        </p:nvSpPr>
        <p:spPr>
          <a:xfrm>
            <a:off x="563563" y="772160"/>
            <a:ext cx="8588375" cy="822325"/>
          </a:xfrm>
          <a:prstGeom prst="rect">
            <a:avLst/>
          </a:prstGeom>
          <a:noFill/>
          <a:ln w="9525">
            <a:noFill/>
          </a:ln>
        </p:spPr>
        <p:txBody>
          <a:bodyPr>
            <a:spAutoFit/>
          </a:bodyPr>
          <a:p>
            <a:r>
              <a:rPr lang="en-GB" altLang="zh-CN">
                <a:solidFill>
                  <a:srgbClr val="10BC45"/>
                </a:solidFill>
              </a:rPr>
              <a:t>Myoglobin</a:t>
            </a:r>
            <a:r>
              <a:rPr lang="en-GB" altLang="zh-CN" b="0"/>
              <a:t> is a molecule with a similar structure to haemoglobin, but with only one </a:t>
            </a:r>
            <a:r>
              <a:rPr lang="en-GB" altLang="zh-CN" b="0" dirty="0" err="1"/>
              <a:t>haem</a:t>
            </a:r>
            <a:r>
              <a:rPr lang="en-GB" altLang="zh-CN" b="0"/>
              <a:t> group. </a:t>
            </a:r>
            <a:endParaRPr lang="en-GB" altLang="zh-CN" b="0"/>
          </a:p>
        </p:txBody>
      </p:sp>
      <p:sp>
        <p:nvSpPr>
          <p:cNvPr id="1219671" name="文本框 1219670"/>
          <p:cNvSpPr txBox="1"/>
          <p:nvPr/>
        </p:nvSpPr>
        <p:spPr>
          <a:xfrm>
            <a:off x="563563" y="1785938"/>
            <a:ext cx="3128962" cy="1552575"/>
          </a:xfrm>
          <a:prstGeom prst="rect">
            <a:avLst/>
          </a:prstGeom>
          <a:noFill/>
          <a:ln w="38100">
            <a:noFill/>
          </a:ln>
        </p:spPr>
        <p:txBody>
          <a:bodyPr>
            <a:spAutoFit/>
          </a:bodyPr>
          <a:p>
            <a:r>
              <a:rPr lang="en-GB" altLang="zh-CN" b="0"/>
              <a:t>Myoglobin has a very high affinity for oxygen, even at very low partial pressures.</a:t>
            </a:r>
            <a:endParaRPr lang="en-GB" altLang="zh-CN" b="0"/>
          </a:p>
        </p:txBody>
      </p:sp>
      <p:sp>
        <p:nvSpPr>
          <p:cNvPr id="1219674" name="文本框 1219673"/>
          <p:cNvSpPr txBox="1"/>
          <p:nvPr/>
        </p:nvSpPr>
        <p:spPr>
          <a:xfrm>
            <a:off x="563563" y="3517900"/>
            <a:ext cx="3211512" cy="2647950"/>
          </a:xfrm>
          <a:prstGeom prst="rect">
            <a:avLst/>
          </a:prstGeom>
          <a:noFill/>
          <a:ln w="38100">
            <a:noFill/>
          </a:ln>
        </p:spPr>
        <p:txBody>
          <a:bodyPr>
            <a:spAutoFit/>
          </a:bodyPr>
          <a:p>
            <a:r>
              <a:rPr lang="en-GB" altLang="zh-CN" b="0"/>
              <a:t>This means </a:t>
            </a:r>
            <a:r>
              <a:rPr lang="en-GB" altLang="zh-CN" b="0" dirty="0" err="1"/>
              <a:t>oxymyoglobin</a:t>
            </a:r>
            <a:r>
              <a:rPr lang="en-GB" altLang="zh-CN" b="0"/>
              <a:t> will only dissociate when oxygen levels are low. It is found in muscle cells, where it acts as an oxygen reserve.</a:t>
            </a:r>
            <a:endParaRPr lang="en-GB" altLang="zh-CN"/>
          </a:p>
        </p:txBody>
      </p:sp>
      <p:sp>
        <p:nvSpPr>
          <p:cNvPr id="1219698" name="文本框 1219697"/>
          <p:cNvSpPr txBox="1"/>
          <p:nvPr/>
        </p:nvSpPr>
        <p:spPr>
          <a:xfrm rot="16200000">
            <a:off x="2765425" y="3365500"/>
            <a:ext cx="2765425" cy="822325"/>
          </a:xfrm>
          <a:prstGeom prst="rect">
            <a:avLst/>
          </a:prstGeom>
          <a:noFill/>
          <a:ln w="38100">
            <a:noFill/>
          </a:ln>
        </p:spPr>
        <p:txBody>
          <a:bodyPr>
            <a:spAutoFit/>
          </a:bodyPr>
          <a:p>
            <a:pPr algn="ctr"/>
            <a:r>
              <a:rPr lang="en-GB" altLang="zh-CN"/>
              <a:t>oxyhaemoglobin (% saturation)</a:t>
            </a:r>
            <a:endParaRPr lang="en-GB" altLang="zh-CN"/>
          </a:p>
        </p:txBody>
      </p:sp>
      <p:sp>
        <p:nvSpPr>
          <p:cNvPr id="1219699" name="矩形 1219698"/>
          <p:cNvSpPr/>
          <p:nvPr/>
        </p:nvSpPr>
        <p:spPr>
          <a:xfrm>
            <a:off x="4987925" y="5575300"/>
            <a:ext cx="3302000" cy="822325"/>
          </a:xfrm>
          <a:prstGeom prst="rect">
            <a:avLst/>
          </a:prstGeom>
          <a:noFill/>
          <a:ln w="38100">
            <a:noFill/>
          </a:ln>
        </p:spPr>
        <p:txBody>
          <a:bodyPr wrap="none" anchor="t" anchorCtr="0">
            <a:spAutoFit/>
          </a:bodyPr>
          <a:p>
            <a:pPr algn="ctr"/>
            <a:r>
              <a:rPr lang="en-GB" altLang="zh-CN"/>
              <a:t>oxygen</a:t>
            </a:r>
            <a:br>
              <a:rPr lang="en-GB" altLang="zh-CN"/>
            </a:br>
            <a:r>
              <a:rPr lang="en-GB" altLang="zh-CN"/>
              <a:t>partial pressure (</a:t>
            </a:r>
            <a:r>
              <a:rPr lang="en-GB" altLang="zh-CN" dirty="0" err="1"/>
              <a:t>kPa</a:t>
            </a:r>
            <a:r>
              <a:rPr lang="en-GB" altLang="zh-CN"/>
              <a:t>)</a:t>
            </a:r>
            <a:endParaRPr lang="en-GB" altLang="zh-CN"/>
          </a:p>
        </p:txBody>
      </p:sp>
      <p:sp>
        <p:nvSpPr>
          <p:cNvPr id="1219700" name="文本框 1219699"/>
          <p:cNvSpPr txBox="1"/>
          <p:nvPr/>
        </p:nvSpPr>
        <p:spPr>
          <a:xfrm>
            <a:off x="6732588" y="3035300"/>
            <a:ext cx="2078037" cy="457200"/>
          </a:xfrm>
          <a:prstGeom prst="rect">
            <a:avLst/>
          </a:prstGeom>
          <a:noFill/>
          <a:ln w="38100">
            <a:noFill/>
          </a:ln>
        </p:spPr>
        <p:txBody>
          <a:bodyPr wrap="none" anchor="t" anchorCtr="0">
            <a:spAutoFit/>
          </a:bodyPr>
          <a:p>
            <a:r>
              <a:rPr lang="en-GB" altLang="zh-CN">
                <a:solidFill>
                  <a:srgbClr val="CC0000"/>
                </a:solidFill>
              </a:rPr>
              <a:t>haemoglobin</a:t>
            </a:r>
            <a:endParaRPr lang="en-GB" altLang="zh-CN">
              <a:solidFill>
                <a:srgbClr val="CC0000"/>
              </a:solidFill>
            </a:endParaRPr>
          </a:p>
        </p:txBody>
      </p:sp>
      <p:sp>
        <p:nvSpPr>
          <p:cNvPr id="1219701" name="文本框 1219700"/>
          <p:cNvSpPr txBox="1"/>
          <p:nvPr/>
        </p:nvSpPr>
        <p:spPr>
          <a:xfrm>
            <a:off x="5173663" y="1812925"/>
            <a:ext cx="1795462" cy="457200"/>
          </a:xfrm>
          <a:prstGeom prst="rect">
            <a:avLst/>
          </a:prstGeom>
          <a:noFill/>
          <a:ln w="38100">
            <a:noFill/>
          </a:ln>
        </p:spPr>
        <p:txBody>
          <a:bodyPr>
            <a:spAutoFit/>
          </a:bodyPr>
          <a:p>
            <a:pPr algn="r"/>
            <a:r>
              <a:rPr lang="en-GB" altLang="zh-CN">
                <a:solidFill>
                  <a:srgbClr val="3366FF"/>
                </a:solidFill>
              </a:rPr>
              <a:t>myoglobin</a:t>
            </a:r>
            <a:endParaRPr lang="en-GB" altLang="zh-CN">
              <a:solidFill>
                <a:srgbClr val="3366FF"/>
              </a:solidFill>
            </a:endParaRPr>
          </a:p>
        </p:txBody>
      </p:sp>
      <p:pic>
        <p:nvPicPr>
          <p:cNvPr id="1219711" name="图片 1219710"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19671"/>
                                        </p:tgtEl>
                                        <p:attrNameLst>
                                          <p:attrName>style.visibility</p:attrName>
                                        </p:attrNameLst>
                                      </p:cBhvr>
                                      <p:to>
                                        <p:strVal val="visible"/>
                                      </p:to>
                                    </p:set>
                                    <p:animEffect transition="in" filter="dissolve">
                                      <p:cBhvr>
                                        <p:cTn id="7" dur="500"/>
                                        <p:tgtEl>
                                          <p:spTgt spid="12196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19675"/>
                                        </p:tgtEl>
                                        <p:attrNameLst>
                                          <p:attrName>style.visibility</p:attrName>
                                        </p:attrNameLst>
                                      </p:cBhvr>
                                      <p:to>
                                        <p:strVal val="visible"/>
                                      </p:to>
                                    </p:set>
                                    <p:animEffect transition="in" filter="wipe(down)">
                                      <p:cBhvr>
                                        <p:cTn id="12" dur="500"/>
                                        <p:tgtEl>
                                          <p:spTgt spid="1219675"/>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21970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1970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21970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21970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1970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21970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1970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19709"/>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12196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1968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196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196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1968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1968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1968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196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1967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196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1967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19699"/>
                                        </p:tgtEl>
                                        <p:attrNameLst>
                                          <p:attrName>style.visibility</p:attrName>
                                        </p:attrNameLst>
                                      </p:cBhvr>
                                      <p:to>
                                        <p:strVal val="visible"/>
                                      </p:to>
                                    </p:set>
                                    <p:animEffect transition="in" filter="wipe(left)">
                                      <p:cBhvr>
                                        <p:cTn id="57" dur="500"/>
                                        <p:tgtEl>
                                          <p:spTgt spid="121969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219698"/>
                                        </p:tgtEl>
                                        <p:attrNameLst>
                                          <p:attrName>style.visibility</p:attrName>
                                        </p:attrNameLst>
                                      </p:cBhvr>
                                      <p:to>
                                        <p:strVal val="visible"/>
                                      </p:to>
                                    </p:set>
                                    <p:animEffect transition="in" filter="wipe(down)">
                                      <p:cBhvr>
                                        <p:cTn id="62" dur="500"/>
                                        <p:tgtEl>
                                          <p:spTgt spid="121969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219701"/>
                                        </p:tgtEl>
                                        <p:attrNameLst>
                                          <p:attrName>style.visibility</p:attrName>
                                        </p:attrNameLst>
                                      </p:cBhvr>
                                      <p:to>
                                        <p:strVal val="visible"/>
                                      </p:to>
                                    </p:set>
                                    <p:animEffect transition="in" filter="wipe(left)">
                                      <p:cBhvr>
                                        <p:cTn id="67" dur="500"/>
                                        <p:tgtEl>
                                          <p:spTgt spid="121970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219700"/>
                                        </p:tgtEl>
                                        <p:attrNameLst>
                                          <p:attrName>style.visibility</p:attrName>
                                        </p:attrNameLst>
                                      </p:cBhvr>
                                      <p:to>
                                        <p:strVal val="visible"/>
                                      </p:to>
                                    </p:set>
                                    <p:animEffect transition="in" filter="wipe(left)">
                                      <p:cBhvr>
                                        <p:cTn id="72" dur="500"/>
                                        <p:tgtEl>
                                          <p:spTgt spid="1219700"/>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1219674"/>
                                        </p:tgtEl>
                                        <p:attrNameLst>
                                          <p:attrName>style.visibility</p:attrName>
                                        </p:attrNameLst>
                                      </p:cBhvr>
                                      <p:to>
                                        <p:strVal val="visible"/>
                                      </p:to>
                                    </p:set>
                                    <p:animEffect transition="in" filter="dissolve">
                                      <p:cBhvr>
                                        <p:cTn id="77" dur="500"/>
                                        <p:tgtEl>
                                          <p:spTgt spid="1219674"/>
                                        </p:tgtEl>
                                      </p:cBhvr>
                                    </p:animEffect>
                                  </p:childTnLst>
                                </p:cTn>
                              </p:par>
                            </p:childTnLst>
                          </p:cTn>
                        </p:par>
                        <p:par>
                          <p:cTn id="78" fill="hold">
                            <p:stCondLst>
                              <p:cond delay="500"/>
                            </p:stCondLst>
                            <p:childTnLst>
                              <p:par>
                                <p:cTn id="79" presetID="1" presetClass="entr" presetSubtype="0" fill="hold" nodeType="afterEffect">
                                  <p:stCondLst>
                                    <p:cond delay="0"/>
                                  </p:stCondLst>
                                  <p:childTnLst>
                                    <p:set>
                                      <p:cBhvr>
                                        <p:cTn id="80" dur="1" fill="hold">
                                          <p:stCondLst>
                                            <p:cond delay="0"/>
                                          </p:stCondLst>
                                        </p:cTn>
                                        <p:tgtEl>
                                          <p:spTgt spid="1219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9677" grpId="0"/>
      <p:bldP spid="1219678" grpId="0"/>
      <p:bldP spid="1219679" grpId="0"/>
      <p:bldP spid="1219680" grpId="0"/>
      <p:bldP spid="1219681" grpId="0"/>
      <p:bldP spid="1219682" grpId="0"/>
      <p:bldP spid="1219683" grpId="0"/>
      <p:bldP spid="1219684" grpId="0"/>
      <p:bldP spid="1219685" grpId="0"/>
      <p:bldP spid="1219686" grpId="0"/>
      <p:bldP spid="1219687" grpId="0"/>
      <p:bldP spid="1219702" grpId="0"/>
      <p:bldP spid="1219703" grpId="0"/>
      <p:bldP spid="1219704" grpId="0"/>
      <p:bldP spid="1219705" grpId="0"/>
      <p:bldP spid="1219706" grpId="0"/>
      <p:bldP spid="1219707" grpId="0"/>
      <p:bldP spid="1219708" grpId="0"/>
      <p:bldP spid="1219709" grpId="0"/>
      <p:bldP spid="1219671" grpId="0"/>
      <p:bldP spid="1219674" grpId="0"/>
      <p:bldP spid="1219698" grpId="0"/>
      <p:bldP spid="1219699" grpId="0"/>
      <p:bldP spid="1219700" grpId="0"/>
      <p:bldP spid="121970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2250" y="393700"/>
            <a:ext cx="7240588" cy="549275"/>
          </a:xfrm>
        </p:spPr>
        <p:txBody>
          <a:bodyPr/>
          <a:p>
            <a:r>
              <a:rPr lang="zh-CN" altLang="en-US">
                <a:sym typeface="+mn-ea"/>
              </a:rPr>
              <a:t>EFFECTIVE GAS EXCHANGE</a:t>
            </a:r>
            <a:br>
              <a:rPr lang="zh-CN" altLang="en-US"/>
            </a:br>
            <a:endParaRPr lang="zh-CN" altLang="en-US"/>
          </a:p>
        </p:txBody>
      </p:sp>
      <p:sp>
        <p:nvSpPr>
          <p:cNvPr id="4" name="文本框 3"/>
          <p:cNvSpPr txBox="1"/>
          <p:nvPr/>
        </p:nvSpPr>
        <p:spPr>
          <a:xfrm>
            <a:off x="297180" y="1141095"/>
            <a:ext cx="8349615" cy="2553335"/>
          </a:xfrm>
          <a:prstGeom prst="rect">
            <a:avLst/>
          </a:prstGeom>
          <a:noFill/>
        </p:spPr>
        <p:txBody>
          <a:bodyPr wrap="square" rtlCol="0" anchor="t">
            <a:spAutoFit/>
          </a:bodyPr>
          <a:p>
            <a:r>
              <a:rPr lang="zh-CN" altLang="en-US" sz="2000"/>
              <a:t>●A large surface area</a:t>
            </a:r>
            <a:endParaRPr lang="zh-CN" altLang="en-US" sz="2000"/>
          </a:p>
          <a:p>
            <a:r>
              <a:rPr lang="zh-CN" altLang="en-US" sz="2000"/>
              <a:t>●Thin layers </a:t>
            </a:r>
            <a:endParaRPr lang="zh-CN" altLang="en-US" sz="2000"/>
          </a:p>
          <a:p>
            <a:r>
              <a:rPr lang="zh-CN" altLang="en-US" sz="2000"/>
              <a:t>●a rich blood supply </a:t>
            </a:r>
            <a:endParaRPr lang="zh-CN" altLang="en-US" sz="2000"/>
          </a:p>
          <a:p>
            <a:r>
              <a:rPr lang="zh-CN" altLang="en-US" sz="2000"/>
              <a:t>●Moist surfaces because diffusion takes place with the gases in solution.</a:t>
            </a:r>
            <a:endParaRPr lang="zh-CN" altLang="en-US" sz="2000"/>
          </a:p>
          <a:p>
            <a:r>
              <a:rPr lang="zh-CN" altLang="en-US" sz="2000"/>
              <a:t>●Permeable surfaces</a:t>
            </a:r>
            <a:endParaRPr lang="zh-CN" altLang="en-US" sz="2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4706" name="标题 1224705"/>
          <p:cNvSpPr>
            <a:spLocks noGrp="1"/>
          </p:cNvSpPr>
          <p:nvPr>
            <p:ph type="title"/>
          </p:nvPr>
        </p:nvSpPr>
        <p:spPr/>
        <p:txBody>
          <a:bodyPr anchor="ctr" anchorCtr="0"/>
          <a:p>
            <a:r>
              <a:rPr lang="en-GB" altLang="zh-CN"/>
              <a:t>Understanding oxygen transport</a:t>
            </a:r>
            <a:endParaRPr lang="en-GB" altLang="zh-CN"/>
          </a:p>
        </p:txBody>
      </p:sp>
      <p:pic>
        <p:nvPicPr>
          <p:cNvPr id="1224713" name="图片 1224712"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224714" name="图片 1224713"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9217" name="图片 9216" descr="ppt/media/image57.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0818" name="标题 930817"/>
          <p:cNvSpPr>
            <a:spLocks noGrp="1"/>
          </p:cNvSpPr>
          <p:nvPr>
            <p:ph type="title"/>
          </p:nvPr>
        </p:nvSpPr>
        <p:spPr/>
        <p:txBody>
          <a:bodyPr anchor="ctr" anchorCtr="0"/>
          <a:p>
            <a:r>
              <a:rPr lang="en-GB" altLang="zh-CN"/>
              <a:t>Glossary</a:t>
            </a:r>
            <a:endParaRPr lang="en-GB" altLang="zh-CN"/>
          </a:p>
        </p:txBody>
      </p:sp>
      <p:pic>
        <p:nvPicPr>
          <p:cNvPr id="930824" name="图片 930823"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30825" name="图片 930824"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0241" name="图片 10240" descr="ppt/media/image58.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2866" name="标题 932865"/>
          <p:cNvSpPr>
            <a:spLocks noGrp="1"/>
          </p:cNvSpPr>
          <p:nvPr>
            <p:ph type="title"/>
          </p:nvPr>
        </p:nvSpPr>
        <p:spPr/>
        <p:txBody>
          <a:bodyPr anchor="ctr" anchorCtr="0"/>
          <a:p>
            <a:r>
              <a:rPr lang="en-GB" altLang="zh-CN"/>
              <a:t>What’s the keyword?</a:t>
            </a:r>
            <a:endParaRPr lang="en-GB" altLang="zh-CN"/>
          </a:p>
        </p:txBody>
      </p:sp>
      <p:pic>
        <p:nvPicPr>
          <p:cNvPr id="932871" name="图片 932870"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32873" name="图片 932872"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1265" name="图片 11264" descr="ppt/media/image59.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6274" name="标题 1206273"/>
          <p:cNvSpPr>
            <a:spLocks noGrp="1"/>
          </p:cNvSpPr>
          <p:nvPr>
            <p:ph type="title"/>
          </p:nvPr>
        </p:nvSpPr>
        <p:spPr/>
        <p:txBody>
          <a:bodyPr anchor="ctr" anchorCtr="0"/>
          <a:p>
            <a:r>
              <a:rPr lang="en-GB" altLang="zh-CN"/>
              <a:t>Structures involved in gas exchange</a:t>
            </a:r>
            <a:endParaRPr lang="en-GB" altLang="zh-CN"/>
          </a:p>
        </p:txBody>
      </p:sp>
      <p:pic>
        <p:nvPicPr>
          <p:cNvPr id="1206280" name="图片 1206279"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206281" name="图片 1206280"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2289" name="图片 12288" descr="ppt/media/image60.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34914" name="标题 934913"/>
          <p:cNvSpPr>
            <a:spLocks noGrp="1"/>
          </p:cNvSpPr>
          <p:nvPr>
            <p:ph type="title"/>
          </p:nvPr>
        </p:nvSpPr>
        <p:spPr/>
        <p:txBody>
          <a:bodyPr anchor="ctr" anchorCtr="0"/>
          <a:p>
            <a:r>
              <a:rPr lang="en-GB" altLang="zh-CN"/>
              <a:t>Multiple-choice quiz</a:t>
            </a:r>
            <a:endParaRPr lang="en-GB" altLang="zh-CN"/>
          </a:p>
        </p:txBody>
      </p:sp>
      <p:pic>
        <p:nvPicPr>
          <p:cNvPr id="934918" name="图片 934917"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3313" name="图片 13312" descr="ppt/media/image61.wmf"/>
          <p:cNvPicPr/>
          <p:nvPr/>
        </p:nvPicPr>
        <p:blipFill>
          <a:blip r:embed="rId2"/>
          <a:stretch>
            <a:fillRect/>
          </a:stretch>
        </p:blipFill>
        <p:spPr>
          <a:xfrm>
            <a:off x="212725" y="800100"/>
            <a:ext cx="8699500" cy="530860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1938" name="标题 1191937"/>
          <p:cNvSpPr>
            <a:spLocks noGrp="1"/>
          </p:cNvSpPr>
          <p:nvPr>
            <p:ph type="title"/>
          </p:nvPr>
        </p:nvSpPr>
        <p:spPr/>
        <p:txBody>
          <a:bodyPr anchor="ctr" anchorCtr="0"/>
          <a:p>
            <a:r>
              <a:rPr lang="en-GB" altLang="zh-CN"/>
              <a:t>Structure of the lungs</a:t>
            </a:r>
            <a:endParaRPr lang="en-GB" altLang="zh-CN"/>
          </a:p>
        </p:txBody>
      </p:sp>
      <p:pic>
        <p:nvPicPr>
          <p:cNvPr id="1191949" name="图片 1191948"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191951" name="图片 1191950"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025" name="图片 1024" descr="ppt/media/image15.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0"/>
          </p:nvPr>
        </p:nvSpPr>
        <p:spPr/>
        <p:txBody>
          <a:bodyPr/>
          <a:lstStyle/>
          <a:p>
            <a:fld id="{C896265C-861C-3442-8EF5-8DF0EA85E3C1}" type="slidenum">
              <a:rPr lang="en-GB" smtClean="0"/>
            </a:fld>
            <a:endParaRPr lang="en-GB"/>
          </a:p>
        </p:txBody>
      </p:sp>
      <p:sp>
        <p:nvSpPr>
          <p:cNvPr id="3" name="Text Placeholder 2"/>
          <p:cNvSpPr>
            <a:spLocks noGrp="1"/>
          </p:cNvSpPr>
          <p:nvPr>
            <p:ph type="body" sz="quarter" idx="11"/>
          </p:nvPr>
        </p:nvSpPr>
        <p:spPr/>
        <p:txBody>
          <a:bodyPr/>
          <a:lstStyle/>
          <a:p>
            <a:r>
              <a:rPr lang="en-GB"/>
              <a:t>2g – Gas exchange - Humans</a:t>
            </a:r>
            <a:endParaRPr lang="en-GB"/>
          </a:p>
          <a:p>
            <a:endParaRPr lang="en-GB"/>
          </a:p>
        </p:txBody>
      </p:sp>
      <p:sp>
        <p:nvSpPr>
          <p:cNvPr id="4" name="Text Placeholder 3"/>
          <p:cNvSpPr>
            <a:spLocks noGrp="1"/>
          </p:cNvSpPr>
          <p:nvPr>
            <p:ph type="body" sz="quarter" idx="12"/>
          </p:nvPr>
        </p:nvSpPr>
        <p:spPr/>
        <p:txBody>
          <a:bodyPr/>
          <a:lstStyle/>
          <a:p>
            <a:r>
              <a:rPr lang="en-GB"/>
              <a:t>Structure of the thorax</a:t>
            </a:r>
            <a:endParaRPr lang="en-GB"/>
          </a:p>
        </p:txBody>
      </p:sp>
      <p:pic>
        <p:nvPicPr>
          <p:cNvPr id="20" name="Picture 19"/>
          <p:cNvPicPr>
            <a:picLocks noChangeAspect="1"/>
          </p:cNvPicPr>
          <p:nvPr/>
        </p:nvPicPr>
        <p:blipFill rotWithShape="1">
          <a:blip r:embed="rId1" cstate="print">
            <a:clrChange>
              <a:clrFrom>
                <a:srgbClr val="FFFFFF">
                  <a:alpha val="0"/>
                </a:srgbClr>
              </a:clrFrom>
              <a:clrTo>
                <a:srgbClr val="FFFFFF">
                  <a:alpha val="0"/>
                </a:srgbClr>
              </a:clrTo>
            </a:clrChange>
            <a:extLst>
              <a:ext uri="{BEBA8EAE-BF5A-486C-A8C5-ECC9F3942E4B}">
                <a14:imgProps xmlns:a14="http://schemas.microsoft.com/office/drawing/2010/main">
                  <a14:imgLayer r:embed="rId2">
                    <a14:imgEffect>
                      <a14:backgroundRemoval t="634" b="98520" l="9620" r="89933">
                        <a14:foregroundMark x1="34004" y1="10782" x2="40716" y2="3594"/>
                        <a14:foregroundMark x1="40716" y1="3594" x2="52796" y2="2114"/>
                        <a14:foregroundMark x1="52796" y1="2114" x2="62192" y2="5285"/>
                        <a14:foregroundMark x1="62192" y1="5285" x2="63758" y2="12051"/>
                        <a14:foregroundMark x1="43177" y1="2537" x2="53691" y2="846"/>
                        <a14:foregroundMark x1="53691" y1="846" x2="62640" y2="5708"/>
                        <a14:foregroundMark x1="62640" y1="5708" x2="66443" y2="24736"/>
                        <a14:foregroundMark x1="66443" y1="24736" x2="65548" y2="34884"/>
                        <a14:foregroundMark x1="65548" y1="34884" x2="58166" y2="39958"/>
                        <a14:foregroundMark x1="47204" y1="1057" x2="37808" y2="4651"/>
                        <a14:foregroundMark x1="37808" y1="4651" x2="33110" y2="13108"/>
                        <a14:foregroundMark x1="33110" y1="13108" x2="31991" y2="23044"/>
                        <a14:foregroundMark x1="31991" y1="23044" x2="36465" y2="31924"/>
                        <a14:foregroundMark x1="36465" y1="31924" x2="35347" y2="41438"/>
                        <a14:foregroundMark x1="35347" y1="41438" x2="26174" y2="47146"/>
                        <a14:foregroundMark x1="26174" y1="47146" x2="16555" y2="50106"/>
                        <a14:foregroundMark x1="16555" y1="50106" x2="10962" y2="59197"/>
                        <a14:foregroundMark x1="10962" y1="59197" x2="11409" y2="79281"/>
                        <a14:foregroundMark x1="11409" y1="79281" x2="22371" y2="83932"/>
                        <a14:foregroundMark x1="22371" y1="83932" x2="25951" y2="93658"/>
                        <a14:foregroundMark x1="25951" y1="93658" x2="42282" y2="99577"/>
                        <a14:foregroundMark x1="42282" y1="99577" x2="55034" y2="99577"/>
                        <a14:foregroundMark x1="55034" y1="99577" x2="76286" y2="98520"/>
                        <a14:foregroundMark x1="76286" y1="98520" x2="76957" y2="76744"/>
                        <a14:foregroundMark x1="76957" y1="76744" x2="88143" y2="76110"/>
                        <a14:foregroundMark x1="88143" y1="76110" x2="86353" y2="56025"/>
                        <a14:foregroundMark x1="86353" y1="56025" x2="79642" y2="48837"/>
                        <a14:foregroundMark x1="79642" y1="48837" x2="61521" y2="40169"/>
                        <a14:foregroundMark x1="61521" y1="40169" x2="65548" y2="30233"/>
                        <a14:foregroundMark x1="65548" y1="30233" x2="66443" y2="19873"/>
                        <a14:foregroundMark x1="66443" y1="19873" x2="64206" y2="12051"/>
                      </a14:backgroundRemoval>
                    </a14:imgEffect>
                  </a14:imgLayer>
                </a14:imgProps>
              </a:ext>
            </a:extLst>
          </a:blip>
          <a:srcRect/>
          <a:stretch>
            <a:fillRect/>
          </a:stretch>
        </p:blipFill>
        <p:spPr>
          <a:xfrm>
            <a:off x="2414478" y="929086"/>
            <a:ext cx="4789884" cy="5071664"/>
          </a:xfrm>
          <a:prstGeom prst="rect">
            <a:avLst/>
          </a:prstGeom>
          <a:ln>
            <a:noFill/>
          </a:ln>
          <a:effectLst>
            <a:softEdge rad="0"/>
          </a:effectLst>
        </p:spPr>
      </p:pic>
      <p:sp>
        <p:nvSpPr>
          <p:cNvPr id="21" name="Oval 20"/>
          <p:cNvSpPr/>
          <p:nvPr/>
        </p:nvSpPr>
        <p:spPr>
          <a:xfrm>
            <a:off x="3734268" y="4591878"/>
            <a:ext cx="64302" cy="168787"/>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726230" y="4913065"/>
            <a:ext cx="64302" cy="168787"/>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726230" y="5218490"/>
            <a:ext cx="64302" cy="168787"/>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912193" y="4507484"/>
            <a:ext cx="64302" cy="168787"/>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928269" y="4828671"/>
            <a:ext cx="64302" cy="168787"/>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928269" y="5134096"/>
            <a:ext cx="64302" cy="168787"/>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rot="900000">
            <a:off x="3766419" y="4298507"/>
            <a:ext cx="64302" cy="168787"/>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900000">
            <a:off x="3830401" y="4040969"/>
            <a:ext cx="64302" cy="168787"/>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1800000">
            <a:off x="3918497" y="3775393"/>
            <a:ext cx="64302" cy="168787"/>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2700000">
            <a:off x="4078935" y="3541969"/>
            <a:ext cx="64302" cy="168787"/>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rot="3600000">
            <a:off x="4263487" y="3348735"/>
            <a:ext cx="64302" cy="168787"/>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20700000">
            <a:off x="5851256" y="4240819"/>
            <a:ext cx="64302" cy="168787"/>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rot="19800000">
            <a:off x="5754800" y="4001201"/>
            <a:ext cx="64302" cy="168787"/>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rot="19800000">
            <a:off x="5633166" y="3761174"/>
            <a:ext cx="64302" cy="168787"/>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rot="18900000">
            <a:off x="5469177" y="3533336"/>
            <a:ext cx="64302" cy="168787"/>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7200000">
            <a:off x="5243803" y="3340697"/>
            <a:ext cx="64302" cy="168787"/>
          </a:xfrm>
          <a:prstGeom prst="ellipse">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946534" y="4997458"/>
            <a:ext cx="45719" cy="124207"/>
          </a:xfrm>
          <a:prstGeom prst="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30136" y="4691692"/>
            <a:ext cx="45719" cy="124207"/>
          </a:xfrm>
          <a:prstGeom prst="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3734268" y="5081852"/>
            <a:ext cx="45719" cy="124207"/>
          </a:xfrm>
          <a:prstGeom prst="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3736775" y="4780820"/>
            <a:ext cx="45719" cy="124207"/>
          </a:xfrm>
          <a:prstGeom prst="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3755358" y="4479789"/>
            <a:ext cx="45719" cy="96014"/>
          </a:xfrm>
          <a:prstGeom prst="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rot="900000">
            <a:off x="3803264" y="4214213"/>
            <a:ext cx="45719" cy="96014"/>
          </a:xfrm>
          <a:prstGeom prst="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rot="900000">
            <a:off x="3875284" y="3932561"/>
            <a:ext cx="45719" cy="96014"/>
          </a:xfrm>
          <a:prstGeom prst="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rot="1800000">
            <a:off x="4003570" y="3691099"/>
            <a:ext cx="45719" cy="96014"/>
          </a:xfrm>
          <a:prstGeom prst="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rot="2700000">
            <a:off x="4164008" y="3473751"/>
            <a:ext cx="45719" cy="96014"/>
          </a:xfrm>
          <a:prstGeom prst="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rot="20700000">
            <a:off x="5905700" y="4410041"/>
            <a:ext cx="48872" cy="94852"/>
          </a:xfrm>
          <a:prstGeom prst="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rot="20700000">
            <a:off x="5816960" y="4152503"/>
            <a:ext cx="48872" cy="94852"/>
          </a:xfrm>
          <a:prstGeom prst="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rot="19800000">
            <a:off x="5712144" y="3927117"/>
            <a:ext cx="48872" cy="94852"/>
          </a:xfrm>
          <a:prstGeom prst="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rot="19800000">
            <a:off x="5559100" y="3677617"/>
            <a:ext cx="48872" cy="94852"/>
          </a:xfrm>
          <a:prstGeom prst="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rot="18900000">
            <a:off x="5373904" y="3468307"/>
            <a:ext cx="48872" cy="94852"/>
          </a:xfrm>
          <a:prstGeom prst="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Arrow Connector 50"/>
          <p:cNvCxnSpPr/>
          <p:nvPr/>
        </p:nvCxnSpPr>
        <p:spPr>
          <a:xfrm>
            <a:off x="3412756" y="3048675"/>
            <a:ext cx="824222" cy="97915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2" name="Straight Arrow Connector 51"/>
          <p:cNvCxnSpPr/>
          <p:nvPr/>
        </p:nvCxnSpPr>
        <p:spPr>
          <a:xfrm>
            <a:off x="3412756" y="3061234"/>
            <a:ext cx="1709734" cy="6389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3" name="Straight Arrow Connector 52"/>
          <p:cNvCxnSpPr/>
          <p:nvPr/>
        </p:nvCxnSpPr>
        <p:spPr>
          <a:xfrm flipH="1">
            <a:off x="4851523" y="2920075"/>
            <a:ext cx="865387" cy="3536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4" name="Straight Arrow Connector 53"/>
          <p:cNvCxnSpPr/>
          <p:nvPr/>
        </p:nvCxnSpPr>
        <p:spPr>
          <a:xfrm flipV="1">
            <a:off x="3669965" y="5262693"/>
            <a:ext cx="802970" cy="3660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5" name="Straight Arrow Connector 54"/>
          <p:cNvCxnSpPr>
            <a:endCxn id="29" idx="2"/>
          </p:cNvCxnSpPr>
          <p:nvPr/>
        </p:nvCxnSpPr>
        <p:spPr>
          <a:xfrm>
            <a:off x="2121582" y="4063320"/>
            <a:ext cx="1645932" cy="3112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Straight Arrow Connector 55"/>
          <p:cNvCxnSpPr>
            <a:endCxn id="44" idx="1"/>
          </p:cNvCxnSpPr>
          <p:nvPr/>
        </p:nvCxnSpPr>
        <p:spPr>
          <a:xfrm flipV="1">
            <a:off x="2430087" y="4842924"/>
            <a:ext cx="1306688" cy="2005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7" name="Straight Connector 56"/>
          <p:cNvCxnSpPr/>
          <p:nvPr/>
        </p:nvCxnSpPr>
        <p:spPr>
          <a:xfrm>
            <a:off x="4915824" y="3973587"/>
            <a:ext cx="270967" cy="226542"/>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p:cNvCxnSpPr/>
          <p:nvPr/>
        </p:nvCxnSpPr>
        <p:spPr>
          <a:xfrm>
            <a:off x="4851523" y="4061486"/>
            <a:ext cx="270967" cy="226542"/>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flipH="1">
            <a:off x="4650577" y="4061486"/>
            <a:ext cx="200947" cy="253022"/>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flipH="1">
            <a:off x="4537240" y="4020885"/>
            <a:ext cx="200947" cy="253022"/>
          </a:xfrm>
          <a:prstGeom prst="line">
            <a:avLst/>
          </a:prstGeom>
        </p:spPr>
        <p:style>
          <a:lnRef idx="2">
            <a:schemeClr val="dk1"/>
          </a:lnRef>
          <a:fillRef idx="0">
            <a:schemeClr val="dk1"/>
          </a:fillRef>
          <a:effectRef idx="1">
            <a:schemeClr val="dk1"/>
          </a:effectRef>
          <a:fontRef idx="minor">
            <a:schemeClr val="tx1"/>
          </a:fontRef>
        </p:style>
      </p:cxnSp>
      <p:sp>
        <p:nvSpPr>
          <p:cNvPr id="61" name="Freeform 60"/>
          <p:cNvSpPr/>
          <p:nvPr/>
        </p:nvSpPr>
        <p:spPr>
          <a:xfrm>
            <a:off x="5156958" y="3868501"/>
            <a:ext cx="176832" cy="361687"/>
          </a:xfrm>
          <a:custGeom>
            <a:avLst/>
            <a:gdLst>
              <a:gd name="connsiteX0" fmla="*/ 0 w 176832"/>
              <a:gd name="connsiteY0" fmla="*/ 321500 h 361687"/>
              <a:gd name="connsiteX1" fmla="*/ 40189 w 176832"/>
              <a:gd name="connsiteY1" fmla="*/ 337575 h 361687"/>
              <a:gd name="connsiteX2" fmla="*/ 72340 w 176832"/>
              <a:gd name="connsiteY2" fmla="*/ 353650 h 361687"/>
              <a:gd name="connsiteX3" fmla="*/ 112529 w 176832"/>
              <a:gd name="connsiteY3" fmla="*/ 361687 h 361687"/>
              <a:gd name="connsiteX4" fmla="*/ 152718 w 176832"/>
              <a:gd name="connsiteY4" fmla="*/ 353650 h 361687"/>
              <a:gd name="connsiteX5" fmla="*/ 176832 w 176832"/>
              <a:gd name="connsiteY5" fmla="*/ 297387 h 361687"/>
              <a:gd name="connsiteX6" fmla="*/ 168794 w 176832"/>
              <a:gd name="connsiteY6" fmla="*/ 184862 h 361687"/>
              <a:gd name="connsiteX7" fmla="*/ 152718 w 176832"/>
              <a:gd name="connsiteY7" fmla="*/ 136637 h 361687"/>
              <a:gd name="connsiteX8" fmla="*/ 128605 w 176832"/>
              <a:gd name="connsiteY8" fmla="*/ 64300 h 361687"/>
              <a:gd name="connsiteX9" fmla="*/ 120567 w 176832"/>
              <a:gd name="connsiteY9" fmla="*/ 40187 h 361687"/>
              <a:gd name="connsiteX10" fmla="*/ 96454 w 176832"/>
              <a:gd name="connsiteY10" fmla="*/ 0 h 36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832" h="361687">
                <a:moveTo>
                  <a:pt x="0" y="321500"/>
                </a:moveTo>
                <a:cubicBezTo>
                  <a:pt x="13396" y="326858"/>
                  <a:pt x="27004" y="331715"/>
                  <a:pt x="40189" y="337575"/>
                </a:cubicBezTo>
                <a:cubicBezTo>
                  <a:pt x="51138" y="342441"/>
                  <a:pt x="60973" y="349861"/>
                  <a:pt x="72340" y="353650"/>
                </a:cubicBezTo>
                <a:cubicBezTo>
                  <a:pt x="85301" y="357970"/>
                  <a:pt x="99133" y="359008"/>
                  <a:pt x="112529" y="361687"/>
                </a:cubicBezTo>
                <a:cubicBezTo>
                  <a:pt x="125925" y="359008"/>
                  <a:pt x="140856" y="360428"/>
                  <a:pt x="152718" y="353650"/>
                </a:cubicBezTo>
                <a:cubicBezTo>
                  <a:pt x="168908" y="344399"/>
                  <a:pt x="173328" y="311404"/>
                  <a:pt x="176832" y="297387"/>
                </a:cubicBezTo>
                <a:cubicBezTo>
                  <a:pt x="174153" y="259879"/>
                  <a:pt x="174373" y="222050"/>
                  <a:pt x="168794" y="184862"/>
                </a:cubicBezTo>
                <a:cubicBezTo>
                  <a:pt x="166280" y="168105"/>
                  <a:pt x="158077" y="152712"/>
                  <a:pt x="152718" y="136637"/>
                </a:cubicBezTo>
                <a:lnTo>
                  <a:pt x="128605" y="64300"/>
                </a:lnTo>
                <a:cubicBezTo>
                  <a:pt x="125926" y="56262"/>
                  <a:pt x="125267" y="47236"/>
                  <a:pt x="120567" y="40187"/>
                </a:cubicBezTo>
                <a:cubicBezTo>
                  <a:pt x="101168" y="11091"/>
                  <a:pt x="108811" y="24715"/>
                  <a:pt x="96454"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a:off x="5309023" y="3868501"/>
            <a:ext cx="354549" cy="547750"/>
          </a:xfrm>
          <a:custGeom>
            <a:avLst/>
            <a:gdLst>
              <a:gd name="connsiteX0" fmla="*/ 24767 w 354549"/>
              <a:gd name="connsiteY0" fmla="*/ 0 h 547750"/>
              <a:gd name="connsiteX1" fmla="*/ 48880 w 354549"/>
              <a:gd name="connsiteY1" fmla="*/ 104487 h 547750"/>
              <a:gd name="connsiteX2" fmla="*/ 56918 w 354549"/>
              <a:gd name="connsiteY2" fmla="*/ 128600 h 547750"/>
              <a:gd name="connsiteX3" fmla="*/ 64956 w 354549"/>
              <a:gd name="connsiteY3" fmla="*/ 152712 h 547750"/>
              <a:gd name="connsiteX4" fmla="*/ 64956 w 354549"/>
              <a:gd name="connsiteY4" fmla="*/ 353650 h 547750"/>
              <a:gd name="connsiteX5" fmla="*/ 16729 w 354549"/>
              <a:gd name="connsiteY5" fmla="*/ 385800 h 547750"/>
              <a:gd name="connsiteX6" fmla="*/ 653 w 354549"/>
              <a:gd name="connsiteY6" fmla="*/ 409912 h 547750"/>
              <a:gd name="connsiteX7" fmla="*/ 121220 w 354549"/>
              <a:gd name="connsiteY7" fmla="*/ 450100 h 547750"/>
              <a:gd name="connsiteX8" fmla="*/ 169447 w 354549"/>
              <a:gd name="connsiteY8" fmla="*/ 474212 h 547750"/>
              <a:gd name="connsiteX9" fmla="*/ 209636 w 354549"/>
              <a:gd name="connsiteY9" fmla="*/ 506362 h 547750"/>
              <a:gd name="connsiteX10" fmla="*/ 225712 w 354549"/>
              <a:gd name="connsiteY10" fmla="*/ 530475 h 547750"/>
              <a:gd name="connsiteX11" fmla="*/ 322165 w 354549"/>
              <a:gd name="connsiteY11" fmla="*/ 530475 h 547750"/>
              <a:gd name="connsiteX12" fmla="*/ 354316 w 354549"/>
              <a:gd name="connsiteY12" fmla="*/ 474212 h 547750"/>
              <a:gd name="connsiteX13" fmla="*/ 354316 w 354549"/>
              <a:gd name="connsiteY13" fmla="*/ 466175 h 5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4549" h="547750">
                <a:moveTo>
                  <a:pt x="24767" y="0"/>
                </a:moveTo>
                <a:cubicBezTo>
                  <a:pt x="35200" y="73037"/>
                  <a:pt x="26813" y="38289"/>
                  <a:pt x="48880" y="104487"/>
                </a:cubicBezTo>
                <a:lnTo>
                  <a:pt x="56918" y="128600"/>
                </a:lnTo>
                <a:lnTo>
                  <a:pt x="64956" y="152712"/>
                </a:lnTo>
                <a:cubicBezTo>
                  <a:pt x="66305" y="172950"/>
                  <a:pt x="82669" y="318226"/>
                  <a:pt x="64956" y="353650"/>
                </a:cubicBezTo>
                <a:cubicBezTo>
                  <a:pt x="56316" y="370931"/>
                  <a:pt x="16729" y="385800"/>
                  <a:pt x="16729" y="385800"/>
                </a:cubicBezTo>
                <a:cubicBezTo>
                  <a:pt x="11370" y="393837"/>
                  <a:pt x="2019" y="400349"/>
                  <a:pt x="653" y="409912"/>
                </a:cubicBezTo>
                <a:cubicBezTo>
                  <a:pt x="-8880" y="476638"/>
                  <a:pt x="88539" y="447766"/>
                  <a:pt x="121220" y="450100"/>
                </a:cubicBezTo>
                <a:cubicBezTo>
                  <a:pt x="140833" y="456637"/>
                  <a:pt x="153865" y="458630"/>
                  <a:pt x="169447" y="474212"/>
                </a:cubicBezTo>
                <a:cubicBezTo>
                  <a:pt x="205803" y="510567"/>
                  <a:pt x="162694" y="490716"/>
                  <a:pt x="209636" y="506362"/>
                </a:cubicBezTo>
                <a:cubicBezTo>
                  <a:pt x="214995" y="514400"/>
                  <a:pt x="218881" y="523644"/>
                  <a:pt x="225712" y="530475"/>
                </a:cubicBezTo>
                <a:cubicBezTo>
                  <a:pt x="258196" y="562959"/>
                  <a:pt x="271544" y="541724"/>
                  <a:pt x="322165" y="530475"/>
                </a:cubicBezTo>
                <a:cubicBezTo>
                  <a:pt x="351312" y="501328"/>
                  <a:pt x="346220" y="514691"/>
                  <a:pt x="354316" y="474212"/>
                </a:cubicBezTo>
                <a:cubicBezTo>
                  <a:pt x="354841" y="471585"/>
                  <a:pt x="354316" y="468854"/>
                  <a:pt x="354316" y="466175"/>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5108731" y="4286451"/>
            <a:ext cx="192907" cy="618888"/>
          </a:xfrm>
          <a:custGeom>
            <a:avLst/>
            <a:gdLst>
              <a:gd name="connsiteX0" fmla="*/ 0 w 192907"/>
              <a:gd name="connsiteY0" fmla="*/ 0 h 618888"/>
              <a:gd name="connsiteX1" fmla="*/ 40189 w 192907"/>
              <a:gd name="connsiteY1" fmla="*/ 32150 h 618888"/>
              <a:gd name="connsiteX2" fmla="*/ 56265 w 192907"/>
              <a:gd name="connsiteY2" fmla="*/ 64300 h 618888"/>
              <a:gd name="connsiteX3" fmla="*/ 72340 w 192907"/>
              <a:gd name="connsiteY3" fmla="*/ 88412 h 618888"/>
              <a:gd name="connsiteX4" fmla="*/ 96454 w 192907"/>
              <a:gd name="connsiteY4" fmla="*/ 136637 h 618888"/>
              <a:gd name="connsiteX5" fmla="*/ 104492 w 192907"/>
              <a:gd name="connsiteY5" fmla="*/ 184862 h 618888"/>
              <a:gd name="connsiteX6" fmla="*/ 112529 w 192907"/>
              <a:gd name="connsiteY6" fmla="*/ 249162 h 618888"/>
              <a:gd name="connsiteX7" fmla="*/ 128605 w 192907"/>
              <a:gd name="connsiteY7" fmla="*/ 297387 h 618888"/>
              <a:gd name="connsiteX8" fmla="*/ 160756 w 192907"/>
              <a:gd name="connsiteY8" fmla="*/ 321500 h 618888"/>
              <a:gd name="connsiteX9" fmla="*/ 176832 w 192907"/>
              <a:gd name="connsiteY9" fmla="*/ 377762 h 618888"/>
              <a:gd name="connsiteX10" fmla="*/ 192907 w 192907"/>
              <a:gd name="connsiteY10" fmla="*/ 425987 h 618888"/>
              <a:gd name="connsiteX11" fmla="*/ 192907 w 192907"/>
              <a:gd name="connsiteY11" fmla="*/ 618888 h 61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907" h="618888">
                <a:moveTo>
                  <a:pt x="0" y="0"/>
                </a:moveTo>
                <a:cubicBezTo>
                  <a:pt x="13396" y="10717"/>
                  <a:pt x="28892" y="19239"/>
                  <a:pt x="40189" y="32150"/>
                </a:cubicBezTo>
                <a:cubicBezTo>
                  <a:pt x="48079" y="41167"/>
                  <a:pt x="50320" y="53897"/>
                  <a:pt x="56265" y="64300"/>
                </a:cubicBezTo>
                <a:cubicBezTo>
                  <a:pt x="61058" y="72687"/>
                  <a:pt x="68020" y="79772"/>
                  <a:pt x="72340" y="88412"/>
                </a:cubicBezTo>
                <a:cubicBezTo>
                  <a:pt x="105613" y="154957"/>
                  <a:pt x="50389" y="67546"/>
                  <a:pt x="96454" y="136637"/>
                </a:cubicBezTo>
                <a:cubicBezTo>
                  <a:pt x="99133" y="152712"/>
                  <a:pt x="102187" y="168729"/>
                  <a:pt x="104492" y="184862"/>
                </a:cubicBezTo>
                <a:cubicBezTo>
                  <a:pt x="107547" y="206245"/>
                  <a:pt x="108003" y="228041"/>
                  <a:pt x="112529" y="249162"/>
                </a:cubicBezTo>
                <a:cubicBezTo>
                  <a:pt x="116079" y="265730"/>
                  <a:pt x="119206" y="283288"/>
                  <a:pt x="128605" y="297387"/>
                </a:cubicBezTo>
                <a:cubicBezTo>
                  <a:pt x="136036" y="308533"/>
                  <a:pt x="150039" y="313462"/>
                  <a:pt x="160756" y="321500"/>
                </a:cubicBezTo>
                <a:cubicBezTo>
                  <a:pt x="187757" y="402495"/>
                  <a:pt x="146570" y="276889"/>
                  <a:pt x="176832" y="377762"/>
                </a:cubicBezTo>
                <a:cubicBezTo>
                  <a:pt x="181701" y="393992"/>
                  <a:pt x="192907" y="409042"/>
                  <a:pt x="192907" y="425987"/>
                </a:cubicBezTo>
                <a:lnTo>
                  <a:pt x="192907" y="618888"/>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5261449" y="4374863"/>
            <a:ext cx="112635" cy="546551"/>
          </a:xfrm>
          <a:custGeom>
            <a:avLst/>
            <a:gdLst>
              <a:gd name="connsiteX0" fmla="*/ 0 w 112635"/>
              <a:gd name="connsiteY0" fmla="*/ 0 h 546551"/>
              <a:gd name="connsiteX1" fmla="*/ 8038 w 112635"/>
              <a:gd name="connsiteY1" fmla="*/ 48225 h 546551"/>
              <a:gd name="connsiteX2" fmla="*/ 24114 w 112635"/>
              <a:gd name="connsiteY2" fmla="*/ 72338 h 546551"/>
              <a:gd name="connsiteX3" fmla="*/ 40189 w 112635"/>
              <a:gd name="connsiteY3" fmla="*/ 120563 h 546551"/>
              <a:gd name="connsiteX4" fmla="*/ 48227 w 112635"/>
              <a:gd name="connsiteY4" fmla="*/ 152713 h 546551"/>
              <a:gd name="connsiteX5" fmla="*/ 64303 w 112635"/>
              <a:gd name="connsiteY5" fmla="*/ 225050 h 546551"/>
              <a:gd name="connsiteX6" fmla="*/ 80378 w 112635"/>
              <a:gd name="connsiteY6" fmla="*/ 273275 h 546551"/>
              <a:gd name="connsiteX7" fmla="*/ 88416 w 112635"/>
              <a:gd name="connsiteY7" fmla="*/ 313463 h 546551"/>
              <a:gd name="connsiteX8" fmla="*/ 104492 w 112635"/>
              <a:gd name="connsiteY8" fmla="*/ 377763 h 546551"/>
              <a:gd name="connsiteX9" fmla="*/ 112530 w 112635"/>
              <a:gd name="connsiteY9" fmla="*/ 546551 h 54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635" h="546551">
                <a:moveTo>
                  <a:pt x="0" y="0"/>
                </a:moveTo>
                <a:cubicBezTo>
                  <a:pt x="2679" y="16075"/>
                  <a:pt x="2884" y="32765"/>
                  <a:pt x="8038" y="48225"/>
                </a:cubicBezTo>
                <a:cubicBezTo>
                  <a:pt x="11093" y="57389"/>
                  <a:pt x="20191" y="63510"/>
                  <a:pt x="24114" y="72338"/>
                </a:cubicBezTo>
                <a:cubicBezTo>
                  <a:pt x="30996" y="87822"/>
                  <a:pt x="36079" y="104124"/>
                  <a:pt x="40189" y="120563"/>
                </a:cubicBezTo>
                <a:cubicBezTo>
                  <a:pt x="42868" y="131280"/>
                  <a:pt x="45831" y="141930"/>
                  <a:pt x="48227" y="152713"/>
                </a:cubicBezTo>
                <a:cubicBezTo>
                  <a:pt x="54784" y="182218"/>
                  <a:pt x="55901" y="197044"/>
                  <a:pt x="64303" y="225050"/>
                </a:cubicBezTo>
                <a:cubicBezTo>
                  <a:pt x="69172" y="241280"/>
                  <a:pt x="77055" y="256660"/>
                  <a:pt x="80378" y="273275"/>
                </a:cubicBezTo>
                <a:cubicBezTo>
                  <a:pt x="83057" y="286671"/>
                  <a:pt x="85344" y="300152"/>
                  <a:pt x="88416" y="313463"/>
                </a:cubicBezTo>
                <a:cubicBezTo>
                  <a:pt x="93384" y="334990"/>
                  <a:pt x="104492" y="377763"/>
                  <a:pt x="104492" y="377763"/>
                </a:cubicBezTo>
                <a:cubicBezTo>
                  <a:pt x="114174" y="503621"/>
                  <a:pt x="112530" y="447319"/>
                  <a:pt x="112530" y="546551"/>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a:off x="5269487" y="4390938"/>
            <a:ext cx="337588" cy="522438"/>
          </a:xfrm>
          <a:custGeom>
            <a:avLst/>
            <a:gdLst>
              <a:gd name="connsiteX0" fmla="*/ 0 w 337588"/>
              <a:gd name="connsiteY0" fmla="*/ 0 h 522438"/>
              <a:gd name="connsiteX1" fmla="*/ 32151 w 337588"/>
              <a:gd name="connsiteY1" fmla="*/ 40188 h 522438"/>
              <a:gd name="connsiteX2" fmla="*/ 40189 w 337588"/>
              <a:gd name="connsiteY2" fmla="*/ 64300 h 522438"/>
              <a:gd name="connsiteX3" fmla="*/ 64303 w 337588"/>
              <a:gd name="connsiteY3" fmla="*/ 72338 h 522438"/>
              <a:gd name="connsiteX4" fmla="*/ 112529 w 337588"/>
              <a:gd name="connsiteY4" fmla="*/ 96450 h 522438"/>
              <a:gd name="connsiteX5" fmla="*/ 136643 w 337588"/>
              <a:gd name="connsiteY5" fmla="*/ 128600 h 522438"/>
              <a:gd name="connsiteX6" fmla="*/ 176832 w 337588"/>
              <a:gd name="connsiteY6" fmla="*/ 184863 h 522438"/>
              <a:gd name="connsiteX7" fmla="*/ 208983 w 337588"/>
              <a:gd name="connsiteY7" fmla="*/ 257200 h 522438"/>
              <a:gd name="connsiteX8" fmla="*/ 217021 w 337588"/>
              <a:gd name="connsiteY8" fmla="*/ 281313 h 522438"/>
              <a:gd name="connsiteX9" fmla="*/ 225059 w 337588"/>
              <a:gd name="connsiteY9" fmla="*/ 313463 h 522438"/>
              <a:gd name="connsiteX10" fmla="*/ 265248 w 337588"/>
              <a:gd name="connsiteY10" fmla="*/ 361688 h 522438"/>
              <a:gd name="connsiteX11" fmla="*/ 273285 w 337588"/>
              <a:gd name="connsiteY11" fmla="*/ 393838 h 522438"/>
              <a:gd name="connsiteX12" fmla="*/ 297399 w 337588"/>
              <a:gd name="connsiteY12" fmla="*/ 401875 h 522438"/>
              <a:gd name="connsiteX13" fmla="*/ 313474 w 337588"/>
              <a:gd name="connsiteY13" fmla="*/ 450101 h 522438"/>
              <a:gd name="connsiteX14" fmla="*/ 329550 w 337588"/>
              <a:gd name="connsiteY14" fmla="*/ 498326 h 522438"/>
              <a:gd name="connsiteX15" fmla="*/ 337588 w 337588"/>
              <a:gd name="connsiteY15" fmla="*/ 522438 h 52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7588" h="522438">
                <a:moveTo>
                  <a:pt x="0" y="0"/>
                </a:moveTo>
                <a:cubicBezTo>
                  <a:pt x="10717" y="13396"/>
                  <a:pt x="23058" y="25640"/>
                  <a:pt x="32151" y="40188"/>
                </a:cubicBezTo>
                <a:cubicBezTo>
                  <a:pt x="36641" y="47372"/>
                  <a:pt x="34198" y="58309"/>
                  <a:pt x="40189" y="64300"/>
                </a:cubicBezTo>
                <a:cubicBezTo>
                  <a:pt x="46180" y="70291"/>
                  <a:pt x="56725" y="68549"/>
                  <a:pt x="64303" y="72338"/>
                </a:cubicBezTo>
                <a:cubicBezTo>
                  <a:pt x="126624" y="103498"/>
                  <a:pt x="51924" y="76250"/>
                  <a:pt x="112529" y="96450"/>
                </a:cubicBezTo>
                <a:cubicBezTo>
                  <a:pt x="120567" y="107167"/>
                  <a:pt x="128857" y="117699"/>
                  <a:pt x="136643" y="128600"/>
                </a:cubicBezTo>
                <a:cubicBezTo>
                  <a:pt x="195410" y="210871"/>
                  <a:pt x="98023" y="79791"/>
                  <a:pt x="176832" y="184863"/>
                </a:cubicBezTo>
                <a:cubicBezTo>
                  <a:pt x="195962" y="242252"/>
                  <a:pt x="183507" y="218990"/>
                  <a:pt x="208983" y="257200"/>
                </a:cubicBezTo>
                <a:cubicBezTo>
                  <a:pt x="211662" y="265238"/>
                  <a:pt x="214693" y="273167"/>
                  <a:pt x="217021" y="281313"/>
                </a:cubicBezTo>
                <a:cubicBezTo>
                  <a:pt x="220056" y="291934"/>
                  <a:pt x="220707" y="303310"/>
                  <a:pt x="225059" y="313463"/>
                </a:cubicBezTo>
                <a:cubicBezTo>
                  <a:pt x="233452" y="333046"/>
                  <a:pt x="250763" y="347204"/>
                  <a:pt x="265248" y="361688"/>
                </a:cubicBezTo>
                <a:cubicBezTo>
                  <a:pt x="267927" y="372405"/>
                  <a:pt x="266384" y="385212"/>
                  <a:pt x="273285" y="393838"/>
                </a:cubicBezTo>
                <a:cubicBezTo>
                  <a:pt x="278578" y="400454"/>
                  <a:pt x="292474" y="394981"/>
                  <a:pt x="297399" y="401875"/>
                </a:cubicBezTo>
                <a:cubicBezTo>
                  <a:pt x="307248" y="415663"/>
                  <a:pt x="308115" y="434026"/>
                  <a:pt x="313474" y="450101"/>
                </a:cubicBezTo>
                <a:lnTo>
                  <a:pt x="329550" y="498326"/>
                </a:lnTo>
                <a:lnTo>
                  <a:pt x="337588" y="522438"/>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5462394" y="4487388"/>
            <a:ext cx="208983" cy="353651"/>
          </a:xfrm>
          <a:custGeom>
            <a:avLst/>
            <a:gdLst>
              <a:gd name="connsiteX0" fmla="*/ 0 w 208983"/>
              <a:gd name="connsiteY0" fmla="*/ 0 h 353651"/>
              <a:gd name="connsiteX1" fmla="*/ 48227 w 208983"/>
              <a:gd name="connsiteY1" fmla="*/ 64300 h 353651"/>
              <a:gd name="connsiteX2" fmla="*/ 56265 w 208983"/>
              <a:gd name="connsiteY2" fmla="*/ 88413 h 353651"/>
              <a:gd name="connsiteX3" fmla="*/ 80378 w 208983"/>
              <a:gd name="connsiteY3" fmla="*/ 96450 h 353651"/>
              <a:gd name="connsiteX4" fmla="*/ 88416 w 208983"/>
              <a:gd name="connsiteY4" fmla="*/ 128600 h 353651"/>
              <a:gd name="connsiteX5" fmla="*/ 136643 w 208983"/>
              <a:gd name="connsiteY5" fmla="*/ 225050 h 353651"/>
              <a:gd name="connsiteX6" fmla="*/ 144681 w 208983"/>
              <a:gd name="connsiteY6" fmla="*/ 265238 h 353651"/>
              <a:gd name="connsiteX7" fmla="*/ 152718 w 208983"/>
              <a:gd name="connsiteY7" fmla="*/ 289350 h 353651"/>
              <a:gd name="connsiteX8" fmla="*/ 176832 w 208983"/>
              <a:gd name="connsiteY8" fmla="*/ 297388 h 353651"/>
              <a:gd name="connsiteX9" fmla="*/ 184870 w 208983"/>
              <a:gd name="connsiteY9" fmla="*/ 321500 h 353651"/>
              <a:gd name="connsiteX10" fmla="*/ 208983 w 208983"/>
              <a:gd name="connsiteY10" fmla="*/ 353651 h 35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983" h="353651">
                <a:moveTo>
                  <a:pt x="0" y="0"/>
                </a:moveTo>
                <a:cubicBezTo>
                  <a:pt x="7888" y="9860"/>
                  <a:pt x="39696" y="47238"/>
                  <a:pt x="48227" y="64300"/>
                </a:cubicBezTo>
                <a:cubicBezTo>
                  <a:pt x="52016" y="71878"/>
                  <a:pt x="50274" y="82422"/>
                  <a:pt x="56265" y="88413"/>
                </a:cubicBezTo>
                <a:cubicBezTo>
                  <a:pt x="62256" y="94404"/>
                  <a:pt x="72340" y="93771"/>
                  <a:pt x="80378" y="96450"/>
                </a:cubicBezTo>
                <a:cubicBezTo>
                  <a:pt x="83057" y="107167"/>
                  <a:pt x="83476" y="118720"/>
                  <a:pt x="88416" y="128600"/>
                </a:cubicBezTo>
                <a:cubicBezTo>
                  <a:pt x="120027" y="191820"/>
                  <a:pt x="123174" y="157711"/>
                  <a:pt x="136643" y="225050"/>
                </a:cubicBezTo>
                <a:cubicBezTo>
                  <a:pt x="139322" y="238446"/>
                  <a:pt x="141368" y="251985"/>
                  <a:pt x="144681" y="265238"/>
                </a:cubicBezTo>
                <a:cubicBezTo>
                  <a:pt x="146736" y="273457"/>
                  <a:pt x="146727" y="283359"/>
                  <a:pt x="152718" y="289350"/>
                </a:cubicBezTo>
                <a:cubicBezTo>
                  <a:pt x="158709" y="295341"/>
                  <a:pt x="168794" y="294709"/>
                  <a:pt x="176832" y="297388"/>
                </a:cubicBezTo>
                <a:cubicBezTo>
                  <a:pt x="179511" y="305425"/>
                  <a:pt x="181081" y="313922"/>
                  <a:pt x="184870" y="321500"/>
                </a:cubicBezTo>
                <a:cubicBezTo>
                  <a:pt x="193959" y="339678"/>
                  <a:pt x="197679" y="342347"/>
                  <a:pt x="208983" y="353651"/>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a:off x="5446319" y="4407013"/>
            <a:ext cx="265247" cy="72338"/>
          </a:xfrm>
          <a:custGeom>
            <a:avLst/>
            <a:gdLst>
              <a:gd name="connsiteX0" fmla="*/ 0 w 265247"/>
              <a:gd name="connsiteY0" fmla="*/ 72338 h 72338"/>
              <a:gd name="connsiteX1" fmla="*/ 217020 w 265247"/>
              <a:gd name="connsiteY1" fmla="*/ 64300 h 72338"/>
              <a:gd name="connsiteX2" fmla="*/ 233096 w 265247"/>
              <a:gd name="connsiteY2" fmla="*/ 40188 h 72338"/>
              <a:gd name="connsiteX3" fmla="*/ 257209 w 265247"/>
              <a:gd name="connsiteY3" fmla="*/ 32150 h 72338"/>
              <a:gd name="connsiteX4" fmla="*/ 265247 w 265247"/>
              <a:gd name="connsiteY4" fmla="*/ 0 h 72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247" h="72338">
                <a:moveTo>
                  <a:pt x="0" y="72338"/>
                </a:moveTo>
                <a:cubicBezTo>
                  <a:pt x="72340" y="69659"/>
                  <a:pt x="145309" y="74191"/>
                  <a:pt x="217020" y="64300"/>
                </a:cubicBezTo>
                <a:cubicBezTo>
                  <a:pt x="226589" y="62980"/>
                  <a:pt x="225553" y="46222"/>
                  <a:pt x="233096" y="40188"/>
                </a:cubicBezTo>
                <a:cubicBezTo>
                  <a:pt x="239712" y="34895"/>
                  <a:pt x="249171" y="34829"/>
                  <a:pt x="257209" y="32150"/>
                </a:cubicBezTo>
                <a:lnTo>
                  <a:pt x="265247" y="0"/>
                </a:ln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Oval 67"/>
          <p:cNvSpPr/>
          <p:nvPr/>
        </p:nvSpPr>
        <p:spPr>
          <a:xfrm>
            <a:off x="5551586" y="4880913"/>
            <a:ext cx="87639" cy="92431"/>
          </a:xfrm>
          <a:prstGeom prst="ellipse">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607530" y="4936857"/>
            <a:ext cx="87639" cy="92431"/>
          </a:xfrm>
          <a:prstGeom prst="ellipse">
            <a:avLst/>
          </a:prstGeom>
          <a:solidFill>
            <a:srgbClr val="FDEAD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5685659" y="4899724"/>
            <a:ext cx="87639" cy="92431"/>
          </a:xfrm>
          <a:prstGeom prst="ellipse">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5647719" y="4824964"/>
            <a:ext cx="87639" cy="92431"/>
          </a:xfrm>
          <a:prstGeom prst="ellipse">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5598020" y="4875198"/>
            <a:ext cx="87639" cy="92431"/>
          </a:xfrm>
          <a:prstGeom prst="ellipse">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5678584" y="4975759"/>
            <a:ext cx="87639" cy="92431"/>
          </a:xfrm>
          <a:prstGeom prst="ellipse">
            <a:avLst/>
          </a:prstGeom>
          <a:solidFill>
            <a:srgbClr val="FDEADA"/>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5540774" y="4975437"/>
            <a:ext cx="87639" cy="92431"/>
          </a:xfrm>
          <a:prstGeom prst="ellipse">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621674" y="5031381"/>
            <a:ext cx="87639" cy="92431"/>
          </a:xfrm>
          <a:prstGeom prst="ellipse">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5363817" y="4875288"/>
            <a:ext cx="87639" cy="92431"/>
          </a:xfrm>
          <a:prstGeom prst="ellipse">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5276178" y="4850762"/>
            <a:ext cx="87639" cy="92431"/>
          </a:xfrm>
          <a:prstGeom prst="ellipse">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5218932" y="4951001"/>
            <a:ext cx="87639" cy="92431"/>
          </a:xfrm>
          <a:prstGeom prst="ellipse">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5299832" y="5006945"/>
            <a:ext cx="87639" cy="92431"/>
          </a:xfrm>
          <a:prstGeom prst="ellipse">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5372600" y="4951242"/>
            <a:ext cx="87639" cy="92431"/>
          </a:xfrm>
          <a:prstGeom prst="ellipse">
            <a:avLst/>
          </a:prstGeom>
          <a:solidFill>
            <a:srgbClr val="FDEADA"/>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5291310" y="4927128"/>
            <a:ext cx="87639" cy="92431"/>
          </a:xfrm>
          <a:prstGeom prst="ellipse">
            <a:avLst/>
          </a:prstGeom>
          <a:solidFill>
            <a:srgbClr val="FDEADA"/>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Freeform 81"/>
          <p:cNvSpPr/>
          <p:nvPr/>
        </p:nvSpPr>
        <p:spPr>
          <a:xfrm>
            <a:off x="4872039" y="3874111"/>
            <a:ext cx="819150" cy="984250"/>
          </a:xfrm>
          <a:custGeom>
            <a:avLst/>
            <a:gdLst>
              <a:gd name="connsiteX0" fmla="*/ 0 w 819150"/>
              <a:gd name="connsiteY0" fmla="*/ 177800 h 984250"/>
              <a:gd name="connsiteX1" fmla="*/ 15875 w 819150"/>
              <a:gd name="connsiteY1" fmla="*/ 180975 h 984250"/>
              <a:gd name="connsiteX2" fmla="*/ 19050 w 819150"/>
              <a:gd name="connsiteY2" fmla="*/ 190500 h 984250"/>
              <a:gd name="connsiteX3" fmla="*/ 25400 w 819150"/>
              <a:gd name="connsiteY3" fmla="*/ 200025 h 984250"/>
              <a:gd name="connsiteX4" fmla="*/ 41275 w 819150"/>
              <a:gd name="connsiteY4" fmla="*/ 203200 h 984250"/>
              <a:gd name="connsiteX5" fmla="*/ 53975 w 819150"/>
              <a:gd name="connsiteY5" fmla="*/ 212725 h 984250"/>
              <a:gd name="connsiteX6" fmla="*/ 69850 w 819150"/>
              <a:gd name="connsiteY6" fmla="*/ 228600 h 984250"/>
              <a:gd name="connsiteX7" fmla="*/ 76200 w 819150"/>
              <a:gd name="connsiteY7" fmla="*/ 238125 h 984250"/>
              <a:gd name="connsiteX8" fmla="*/ 85725 w 819150"/>
              <a:gd name="connsiteY8" fmla="*/ 241300 h 984250"/>
              <a:gd name="connsiteX9" fmla="*/ 98425 w 819150"/>
              <a:gd name="connsiteY9" fmla="*/ 250825 h 984250"/>
              <a:gd name="connsiteX10" fmla="*/ 104775 w 819150"/>
              <a:gd name="connsiteY10" fmla="*/ 260350 h 984250"/>
              <a:gd name="connsiteX11" fmla="*/ 114300 w 819150"/>
              <a:gd name="connsiteY11" fmla="*/ 263525 h 984250"/>
              <a:gd name="connsiteX12" fmla="*/ 142875 w 819150"/>
              <a:gd name="connsiteY12" fmla="*/ 279400 h 984250"/>
              <a:gd name="connsiteX13" fmla="*/ 149225 w 819150"/>
              <a:gd name="connsiteY13" fmla="*/ 288925 h 984250"/>
              <a:gd name="connsiteX14" fmla="*/ 168275 w 819150"/>
              <a:gd name="connsiteY14" fmla="*/ 301625 h 984250"/>
              <a:gd name="connsiteX15" fmla="*/ 177800 w 819150"/>
              <a:gd name="connsiteY15" fmla="*/ 320675 h 984250"/>
              <a:gd name="connsiteX16" fmla="*/ 187325 w 819150"/>
              <a:gd name="connsiteY16" fmla="*/ 327025 h 984250"/>
              <a:gd name="connsiteX17" fmla="*/ 190500 w 819150"/>
              <a:gd name="connsiteY17" fmla="*/ 336550 h 984250"/>
              <a:gd name="connsiteX18" fmla="*/ 209550 w 819150"/>
              <a:gd name="connsiteY18" fmla="*/ 346075 h 984250"/>
              <a:gd name="connsiteX19" fmla="*/ 228600 w 819150"/>
              <a:gd name="connsiteY19" fmla="*/ 355600 h 984250"/>
              <a:gd name="connsiteX20" fmla="*/ 238125 w 819150"/>
              <a:gd name="connsiteY20" fmla="*/ 365125 h 984250"/>
              <a:gd name="connsiteX21" fmla="*/ 250825 w 819150"/>
              <a:gd name="connsiteY21" fmla="*/ 384175 h 984250"/>
              <a:gd name="connsiteX22" fmla="*/ 263525 w 819150"/>
              <a:gd name="connsiteY22" fmla="*/ 403225 h 984250"/>
              <a:gd name="connsiteX23" fmla="*/ 269875 w 819150"/>
              <a:gd name="connsiteY23" fmla="*/ 412750 h 984250"/>
              <a:gd name="connsiteX24" fmla="*/ 276225 w 819150"/>
              <a:gd name="connsiteY24" fmla="*/ 422275 h 984250"/>
              <a:gd name="connsiteX25" fmla="*/ 292100 w 819150"/>
              <a:gd name="connsiteY25" fmla="*/ 441325 h 984250"/>
              <a:gd name="connsiteX26" fmla="*/ 301625 w 819150"/>
              <a:gd name="connsiteY26" fmla="*/ 450850 h 984250"/>
              <a:gd name="connsiteX27" fmla="*/ 314325 w 819150"/>
              <a:gd name="connsiteY27" fmla="*/ 469900 h 984250"/>
              <a:gd name="connsiteX28" fmla="*/ 320675 w 819150"/>
              <a:gd name="connsiteY28" fmla="*/ 488950 h 984250"/>
              <a:gd name="connsiteX29" fmla="*/ 323850 w 819150"/>
              <a:gd name="connsiteY29" fmla="*/ 498475 h 984250"/>
              <a:gd name="connsiteX30" fmla="*/ 336550 w 819150"/>
              <a:gd name="connsiteY30" fmla="*/ 527050 h 984250"/>
              <a:gd name="connsiteX31" fmla="*/ 352425 w 819150"/>
              <a:gd name="connsiteY31" fmla="*/ 552450 h 984250"/>
              <a:gd name="connsiteX32" fmla="*/ 355600 w 819150"/>
              <a:gd name="connsiteY32" fmla="*/ 561975 h 984250"/>
              <a:gd name="connsiteX33" fmla="*/ 361950 w 819150"/>
              <a:gd name="connsiteY33" fmla="*/ 571500 h 984250"/>
              <a:gd name="connsiteX34" fmla="*/ 371475 w 819150"/>
              <a:gd name="connsiteY34" fmla="*/ 593725 h 984250"/>
              <a:gd name="connsiteX35" fmla="*/ 377825 w 819150"/>
              <a:gd name="connsiteY35" fmla="*/ 654050 h 984250"/>
              <a:gd name="connsiteX36" fmla="*/ 384175 w 819150"/>
              <a:gd name="connsiteY36" fmla="*/ 679450 h 984250"/>
              <a:gd name="connsiteX37" fmla="*/ 387350 w 819150"/>
              <a:gd name="connsiteY37" fmla="*/ 692150 h 984250"/>
              <a:gd name="connsiteX38" fmla="*/ 396875 w 819150"/>
              <a:gd name="connsiteY38" fmla="*/ 698500 h 984250"/>
              <a:gd name="connsiteX39" fmla="*/ 403225 w 819150"/>
              <a:gd name="connsiteY39" fmla="*/ 711200 h 984250"/>
              <a:gd name="connsiteX40" fmla="*/ 419100 w 819150"/>
              <a:gd name="connsiteY40" fmla="*/ 727075 h 984250"/>
              <a:gd name="connsiteX41" fmla="*/ 428625 w 819150"/>
              <a:gd name="connsiteY41" fmla="*/ 755650 h 984250"/>
              <a:gd name="connsiteX42" fmla="*/ 438150 w 819150"/>
              <a:gd name="connsiteY42" fmla="*/ 803275 h 984250"/>
              <a:gd name="connsiteX43" fmla="*/ 444500 w 819150"/>
              <a:gd name="connsiteY43" fmla="*/ 812800 h 984250"/>
              <a:gd name="connsiteX44" fmla="*/ 454025 w 819150"/>
              <a:gd name="connsiteY44" fmla="*/ 946150 h 984250"/>
              <a:gd name="connsiteX45" fmla="*/ 450850 w 819150"/>
              <a:gd name="connsiteY45" fmla="*/ 965200 h 984250"/>
              <a:gd name="connsiteX46" fmla="*/ 466725 w 819150"/>
              <a:gd name="connsiteY46" fmla="*/ 968375 h 984250"/>
              <a:gd name="connsiteX47" fmla="*/ 479425 w 819150"/>
              <a:gd name="connsiteY47" fmla="*/ 971550 h 984250"/>
              <a:gd name="connsiteX48" fmla="*/ 479425 w 819150"/>
              <a:gd name="connsiteY48" fmla="*/ 946150 h 984250"/>
              <a:gd name="connsiteX49" fmla="*/ 473075 w 819150"/>
              <a:gd name="connsiteY49" fmla="*/ 936625 h 984250"/>
              <a:gd name="connsiteX50" fmla="*/ 466725 w 819150"/>
              <a:gd name="connsiteY50" fmla="*/ 917575 h 984250"/>
              <a:gd name="connsiteX51" fmla="*/ 463550 w 819150"/>
              <a:gd name="connsiteY51" fmla="*/ 863600 h 984250"/>
              <a:gd name="connsiteX52" fmla="*/ 457200 w 819150"/>
              <a:gd name="connsiteY52" fmla="*/ 844550 h 984250"/>
              <a:gd name="connsiteX53" fmla="*/ 454025 w 819150"/>
              <a:gd name="connsiteY53" fmla="*/ 831850 h 984250"/>
              <a:gd name="connsiteX54" fmla="*/ 447675 w 819150"/>
              <a:gd name="connsiteY54" fmla="*/ 809625 h 984250"/>
              <a:gd name="connsiteX55" fmla="*/ 444500 w 819150"/>
              <a:gd name="connsiteY55" fmla="*/ 771525 h 984250"/>
              <a:gd name="connsiteX56" fmla="*/ 431800 w 819150"/>
              <a:gd name="connsiteY56" fmla="*/ 749300 h 984250"/>
              <a:gd name="connsiteX57" fmla="*/ 428625 w 819150"/>
              <a:gd name="connsiteY57" fmla="*/ 739775 h 984250"/>
              <a:gd name="connsiteX58" fmla="*/ 425450 w 819150"/>
              <a:gd name="connsiteY58" fmla="*/ 682625 h 984250"/>
              <a:gd name="connsiteX59" fmla="*/ 422275 w 819150"/>
              <a:gd name="connsiteY59" fmla="*/ 669925 h 984250"/>
              <a:gd name="connsiteX60" fmla="*/ 409575 w 819150"/>
              <a:gd name="connsiteY60" fmla="*/ 650875 h 984250"/>
              <a:gd name="connsiteX61" fmla="*/ 403225 w 819150"/>
              <a:gd name="connsiteY61" fmla="*/ 615950 h 984250"/>
              <a:gd name="connsiteX62" fmla="*/ 393700 w 819150"/>
              <a:gd name="connsiteY62" fmla="*/ 587375 h 984250"/>
              <a:gd name="connsiteX63" fmla="*/ 387350 w 819150"/>
              <a:gd name="connsiteY63" fmla="*/ 577850 h 984250"/>
              <a:gd name="connsiteX64" fmla="*/ 377825 w 819150"/>
              <a:gd name="connsiteY64" fmla="*/ 549275 h 984250"/>
              <a:gd name="connsiteX65" fmla="*/ 374650 w 819150"/>
              <a:gd name="connsiteY65" fmla="*/ 539750 h 984250"/>
              <a:gd name="connsiteX66" fmla="*/ 371475 w 819150"/>
              <a:gd name="connsiteY66" fmla="*/ 508000 h 984250"/>
              <a:gd name="connsiteX67" fmla="*/ 368300 w 819150"/>
              <a:gd name="connsiteY67" fmla="*/ 498475 h 984250"/>
              <a:gd name="connsiteX68" fmla="*/ 358775 w 819150"/>
              <a:gd name="connsiteY68" fmla="*/ 517525 h 984250"/>
              <a:gd name="connsiteX69" fmla="*/ 365125 w 819150"/>
              <a:gd name="connsiteY69" fmla="*/ 596900 h 984250"/>
              <a:gd name="connsiteX70" fmla="*/ 371475 w 819150"/>
              <a:gd name="connsiteY70" fmla="*/ 615950 h 984250"/>
              <a:gd name="connsiteX71" fmla="*/ 374650 w 819150"/>
              <a:gd name="connsiteY71" fmla="*/ 628650 h 984250"/>
              <a:gd name="connsiteX72" fmla="*/ 384175 w 819150"/>
              <a:gd name="connsiteY72" fmla="*/ 647700 h 984250"/>
              <a:gd name="connsiteX73" fmla="*/ 400050 w 819150"/>
              <a:gd name="connsiteY73" fmla="*/ 685800 h 984250"/>
              <a:gd name="connsiteX74" fmla="*/ 393700 w 819150"/>
              <a:gd name="connsiteY74" fmla="*/ 657225 h 984250"/>
              <a:gd name="connsiteX75" fmla="*/ 387350 w 819150"/>
              <a:gd name="connsiteY75" fmla="*/ 638175 h 984250"/>
              <a:gd name="connsiteX76" fmla="*/ 384175 w 819150"/>
              <a:gd name="connsiteY76" fmla="*/ 628650 h 984250"/>
              <a:gd name="connsiteX77" fmla="*/ 381000 w 819150"/>
              <a:gd name="connsiteY77" fmla="*/ 615950 h 984250"/>
              <a:gd name="connsiteX78" fmla="*/ 377825 w 819150"/>
              <a:gd name="connsiteY78" fmla="*/ 606425 h 984250"/>
              <a:gd name="connsiteX79" fmla="*/ 387350 w 819150"/>
              <a:gd name="connsiteY79" fmla="*/ 650875 h 984250"/>
              <a:gd name="connsiteX80" fmla="*/ 393700 w 819150"/>
              <a:gd name="connsiteY80" fmla="*/ 660400 h 984250"/>
              <a:gd name="connsiteX81" fmla="*/ 403225 w 819150"/>
              <a:gd name="connsiteY81" fmla="*/ 688975 h 984250"/>
              <a:gd name="connsiteX82" fmla="*/ 406400 w 819150"/>
              <a:gd name="connsiteY82" fmla="*/ 698500 h 984250"/>
              <a:gd name="connsiteX83" fmla="*/ 409575 w 819150"/>
              <a:gd name="connsiteY83" fmla="*/ 688975 h 984250"/>
              <a:gd name="connsiteX84" fmla="*/ 406400 w 819150"/>
              <a:gd name="connsiteY84" fmla="*/ 669925 h 984250"/>
              <a:gd name="connsiteX85" fmla="*/ 400050 w 819150"/>
              <a:gd name="connsiteY85" fmla="*/ 647700 h 984250"/>
              <a:gd name="connsiteX86" fmla="*/ 393700 w 819150"/>
              <a:gd name="connsiteY86" fmla="*/ 638175 h 984250"/>
              <a:gd name="connsiteX87" fmla="*/ 381000 w 819150"/>
              <a:gd name="connsiteY87" fmla="*/ 619125 h 984250"/>
              <a:gd name="connsiteX88" fmla="*/ 371475 w 819150"/>
              <a:gd name="connsiteY88" fmla="*/ 584200 h 984250"/>
              <a:gd name="connsiteX89" fmla="*/ 368300 w 819150"/>
              <a:gd name="connsiteY89" fmla="*/ 549275 h 984250"/>
              <a:gd name="connsiteX90" fmla="*/ 365125 w 819150"/>
              <a:gd name="connsiteY90" fmla="*/ 536575 h 984250"/>
              <a:gd name="connsiteX91" fmla="*/ 361950 w 819150"/>
              <a:gd name="connsiteY91" fmla="*/ 517525 h 984250"/>
              <a:gd name="connsiteX92" fmla="*/ 368300 w 819150"/>
              <a:gd name="connsiteY92" fmla="*/ 501650 h 984250"/>
              <a:gd name="connsiteX93" fmla="*/ 387350 w 819150"/>
              <a:gd name="connsiteY93" fmla="*/ 495300 h 984250"/>
              <a:gd name="connsiteX94" fmla="*/ 396875 w 819150"/>
              <a:gd name="connsiteY94" fmla="*/ 492125 h 984250"/>
              <a:gd name="connsiteX95" fmla="*/ 419100 w 819150"/>
              <a:gd name="connsiteY95" fmla="*/ 501650 h 984250"/>
              <a:gd name="connsiteX96" fmla="*/ 422275 w 819150"/>
              <a:gd name="connsiteY96" fmla="*/ 511175 h 984250"/>
              <a:gd name="connsiteX97" fmla="*/ 441325 w 819150"/>
              <a:gd name="connsiteY97" fmla="*/ 523875 h 984250"/>
              <a:gd name="connsiteX98" fmla="*/ 444500 w 819150"/>
              <a:gd name="connsiteY98" fmla="*/ 542925 h 984250"/>
              <a:gd name="connsiteX99" fmla="*/ 466725 w 819150"/>
              <a:gd name="connsiteY99" fmla="*/ 555625 h 984250"/>
              <a:gd name="connsiteX100" fmla="*/ 469900 w 819150"/>
              <a:gd name="connsiteY100" fmla="*/ 565150 h 984250"/>
              <a:gd name="connsiteX101" fmla="*/ 460375 w 819150"/>
              <a:gd name="connsiteY101" fmla="*/ 571500 h 984250"/>
              <a:gd name="connsiteX102" fmla="*/ 485775 w 819150"/>
              <a:gd name="connsiteY102" fmla="*/ 574675 h 984250"/>
              <a:gd name="connsiteX103" fmla="*/ 517525 w 819150"/>
              <a:gd name="connsiteY103" fmla="*/ 593725 h 984250"/>
              <a:gd name="connsiteX104" fmla="*/ 533400 w 819150"/>
              <a:gd name="connsiteY104" fmla="*/ 612775 h 984250"/>
              <a:gd name="connsiteX105" fmla="*/ 546100 w 819150"/>
              <a:gd name="connsiteY105" fmla="*/ 631825 h 984250"/>
              <a:gd name="connsiteX106" fmla="*/ 555625 w 819150"/>
              <a:gd name="connsiteY106" fmla="*/ 641350 h 984250"/>
              <a:gd name="connsiteX107" fmla="*/ 577850 w 819150"/>
              <a:gd name="connsiteY107" fmla="*/ 666750 h 984250"/>
              <a:gd name="connsiteX108" fmla="*/ 593725 w 819150"/>
              <a:gd name="connsiteY108" fmla="*/ 698500 h 984250"/>
              <a:gd name="connsiteX109" fmla="*/ 600075 w 819150"/>
              <a:gd name="connsiteY109" fmla="*/ 708025 h 984250"/>
              <a:gd name="connsiteX110" fmla="*/ 612775 w 819150"/>
              <a:gd name="connsiteY110" fmla="*/ 746125 h 984250"/>
              <a:gd name="connsiteX111" fmla="*/ 622300 w 819150"/>
              <a:gd name="connsiteY111" fmla="*/ 774700 h 984250"/>
              <a:gd name="connsiteX112" fmla="*/ 635000 w 819150"/>
              <a:gd name="connsiteY112" fmla="*/ 781050 h 984250"/>
              <a:gd name="connsiteX113" fmla="*/ 647700 w 819150"/>
              <a:gd name="connsiteY113" fmla="*/ 809625 h 984250"/>
              <a:gd name="connsiteX114" fmla="*/ 650875 w 819150"/>
              <a:gd name="connsiteY114" fmla="*/ 828675 h 984250"/>
              <a:gd name="connsiteX115" fmla="*/ 644525 w 819150"/>
              <a:gd name="connsiteY115" fmla="*/ 806450 h 984250"/>
              <a:gd name="connsiteX116" fmla="*/ 635000 w 819150"/>
              <a:gd name="connsiteY116" fmla="*/ 800100 h 984250"/>
              <a:gd name="connsiteX117" fmla="*/ 647700 w 819150"/>
              <a:gd name="connsiteY117" fmla="*/ 819150 h 984250"/>
              <a:gd name="connsiteX118" fmla="*/ 650875 w 819150"/>
              <a:gd name="connsiteY118" fmla="*/ 828675 h 984250"/>
              <a:gd name="connsiteX119" fmla="*/ 663575 w 819150"/>
              <a:gd name="connsiteY119" fmla="*/ 847725 h 984250"/>
              <a:gd name="connsiteX120" fmla="*/ 685800 w 819150"/>
              <a:gd name="connsiteY120" fmla="*/ 863600 h 984250"/>
              <a:gd name="connsiteX121" fmla="*/ 692150 w 819150"/>
              <a:gd name="connsiteY121" fmla="*/ 895350 h 984250"/>
              <a:gd name="connsiteX122" fmla="*/ 695325 w 819150"/>
              <a:gd name="connsiteY122" fmla="*/ 904875 h 984250"/>
              <a:gd name="connsiteX123" fmla="*/ 704850 w 819150"/>
              <a:gd name="connsiteY123" fmla="*/ 908050 h 984250"/>
              <a:gd name="connsiteX124" fmla="*/ 714375 w 819150"/>
              <a:gd name="connsiteY124" fmla="*/ 927100 h 984250"/>
              <a:gd name="connsiteX125" fmla="*/ 717550 w 819150"/>
              <a:gd name="connsiteY125" fmla="*/ 936625 h 984250"/>
              <a:gd name="connsiteX126" fmla="*/ 723900 w 819150"/>
              <a:gd name="connsiteY126" fmla="*/ 946150 h 984250"/>
              <a:gd name="connsiteX127" fmla="*/ 727075 w 819150"/>
              <a:gd name="connsiteY127" fmla="*/ 955675 h 984250"/>
              <a:gd name="connsiteX128" fmla="*/ 733425 w 819150"/>
              <a:gd name="connsiteY128" fmla="*/ 968375 h 984250"/>
              <a:gd name="connsiteX129" fmla="*/ 739775 w 819150"/>
              <a:gd name="connsiteY129" fmla="*/ 984250 h 984250"/>
              <a:gd name="connsiteX130" fmla="*/ 765175 w 819150"/>
              <a:gd name="connsiteY130" fmla="*/ 981075 h 984250"/>
              <a:gd name="connsiteX131" fmla="*/ 774700 w 819150"/>
              <a:gd name="connsiteY131" fmla="*/ 977900 h 984250"/>
              <a:gd name="connsiteX132" fmla="*/ 771525 w 819150"/>
              <a:gd name="connsiteY132" fmla="*/ 968375 h 984250"/>
              <a:gd name="connsiteX133" fmla="*/ 755650 w 819150"/>
              <a:gd name="connsiteY133" fmla="*/ 965200 h 984250"/>
              <a:gd name="connsiteX134" fmla="*/ 749300 w 819150"/>
              <a:gd name="connsiteY134" fmla="*/ 942975 h 984250"/>
              <a:gd name="connsiteX135" fmla="*/ 746125 w 819150"/>
              <a:gd name="connsiteY135" fmla="*/ 933450 h 984250"/>
              <a:gd name="connsiteX136" fmla="*/ 742950 w 819150"/>
              <a:gd name="connsiteY136" fmla="*/ 920750 h 984250"/>
              <a:gd name="connsiteX137" fmla="*/ 733425 w 819150"/>
              <a:gd name="connsiteY137" fmla="*/ 917575 h 984250"/>
              <a:gd name="connsiteX138" fmla="*/ 727075 w 819150"/>
              <a:gd name="connsiteY138" fmla="*/ 908050 h 984250"/>
              <a:gd name="connsiteX139" fmla="*/ 717550 w 819150"/>
              <a:gd name="connsiteY139" fmla="*/ 879475 h 984250"/>
              <a:gd name="connsiteX140" fmla="*/ 708025 w 819150"/>
              <a:gd name="connsiteY140" fmla="*/ 850900 h 984250"/>
              <a:gd name="connsiteX141" fmla="*/ 704850 w 819150"/>
              <a:gd name="connsiteY141" fmla="*/ 841375 h 984250"/>
              <a:gd name="connsiteX142" fmla="*/ 701675 w 819150"/>
              <a:gd name="connsiteY142" fmla="*/ 831850 h 984250"/>
              <a:gd name="connsiteX143" fmla="*/ 695325 w 819150"/>
              <a:gd name="connsiteY143" fmla="*/ 809625 h 984250"/>
              <a:gd name="connsiteX144" fmla="*/ 692150 w 819150"/>
              <a:gd name="connsiteY144" fmla="*/ 793750 h 984250"/>
              <a:gd name="connsiteX145" fmla="*/ 669925 w 819150"/>
              <a:gd name="connsiteY145" fmla="*/ 777875 h 984250"/>
              <a:gd name="connsiteX146" fmla="*/ 663575 w 819150"/>
              <a:gd name="connsiteY146" fmla="*/ 768350 h 984250"/>
              <a:gd name="connsiteX147" fmla="*/ 657225 w 819150"/>
              <a:gd name="connsiteY147" fmla="*/ 736600 h 984250"/>
              <a:gd name="connsiteX148" fmla="*/ 650875 w 819150"/>
              <a:gd name="connsiteY148" fmla="*/ 727075 h 984250"/>
              <a:gd name="connsiteX149" fmla="*/ 647700 w 819150"/>
              <a:gd name="connsiteY149" fmla="*/ 717550 h 984250"/>
              <a:gd name="connsiteX150" fmla="*/ 625475 w 819150"/>
              <a:gd name="connsiteY150" fmla="*/ 711200 h 984250"/>
              <a:gd name="connsiteX151" fmla="*/ 615950 w 819150"/>
              <a:gd name="connsiteY151" fmla="*/ 704850 h 984250"/>
              <a:gd name="connsiteX152" fmla="*/ 603250 w 819150"/>
              <a:gd name="connsiteY152" fmla="*/ 673100 h 984250"/>
              <a:gd name="connsiteX153" fmla="*/ 596900 w 819150"/>
              <a:gd name="connsiteY153" fmla="*/ 654050 h 984250"/>
              <a:gd name="connsiteX154" fmla="*/ 590550 w 819150"/>
              <a:gd name="connsiteY154" fmla="*/ 644525 h 984250"/>
              <a:gd name="connsiteX155" fmla="*/ 571500 w 819150"/>
              <a:gd name="connsiteY155" fmla="*/ 625475 h 984250"/>
              <a:gd name="connsiteX156" fmla="*/ 555625 w 819150"/>
              <a:gd name="connsiteY156" fmla="*/ 596900 h 984250"/>
              <a:gd name="connsiteX157" fmla="*/ 587375 w 819150"/>
              <a:gd name="connsiteY157" fmla="*/ 584200 h 984250"/>
              <a:gd name="connsiteX158" fmla="*/ 774700 w 819150"/>
              <a:gd name="connsiteY158" fmla="*/ 581025 h 984250"/>
              <a:gd name="connsiteX159" fmla="*/ 793750 w 819150"/>
              <a:gd name="connsiteY159" fmla="*/ 571500 h 984250"/>
              <a:gd name="connsiteX160" fmla="*/ 815975 w 819150"/>
              <a:gd name="connsiteY160" fmla="*/ 546100 h 984250"/>
              <a:gd name="connsiteX161" fmla="*/ 819150 w 819150"/>
              <a:gd name="connsiteY161" fmla="*/ 533400 h 984250"/>
              <a:gd name="connsiteX162" fmla="*/ 815975 w 819150"/>
              <a:gd name="connsiteY162" fmla="*/ 523875 h 984250"/>
              <a:gd name="connsiteX163" fmla="*/ 812800 w 819150"/>
              <a:gd name="connsiteY163" fmla="*/ 508000 h 984250"/>
              <a:gd name="connsiteX164" fmla="*/ 809625 w 819150"/>
              <a:gd name="connsiteY164" fmla="*/ 495300 h 984250"/>
              <a:gd name="connsiteX165" fmla="*/ 803275 w 819150"/>
              <a:gd name="connsiteY165" fmla="*/ 514350 h 984250"/>
              <a:gd name="connsiteX166" fmla="*/ 793750 w 819150"/>
              <a:gd name="connsiteY166" fmla="*/ 533400 h 984250"/>
              <a:gd name="connsiteX167" fmla="*/ 765175 w 819150"/>
              <a:gd name="connsiteY167" fmla="*/ 539750 h 984250"/>
              <a:gd name="connsiteX168" fmla="*/ 755650 w 819150"/>
              <a:gd name="connsiteY168" fmla="*/ 542925 h 984250"/>
              <a:gd name="connsiteX169" fmla="*/ 746125 w 819150"/>
              <a:gd name="connsiteY169" fmla="*/ 549275 h 984250"/>
              <a:gd name="connsiteX170" fmla="*/ 669925 w 819150"/>
              <a:gd name="connsiteY170" fmla="*/ 552450 h 984250"/>
              <a:gd name="connsiteX171" fmla="*/ 647700 w 819150"/>
              <a:gd name="connsiteY171" fmla="*/ 549275 h 984250"/>
              <a:gd name="connsiteX172" fmla="*/ 635000 w 819150"/>
              <a:gd name="connsiteY172" fmla="*/ 533400 h 984250"/>
              <a:gd name="connsiteX173" fmla="*/ 628650 w 819150"/>
              <a:gd name="connsiteY173" fmla="*/ 520700 h 984250"/>
              <a:gd name="connsiteX174" fmla="*/ 625475 w 819150"/>
              <a:gd name="connsiteY174" fmla="*/ 511175 h 984250"/>
              <a:gd name="connsiteX175" fmla="*/ 615950 w 819150"/>
              <a:gd name="connsiteY175" fmla="*/ 504825 h 984250"/>
              <a:gd name="connsiteX176" fmla="*/ 603250 w 819150"/>
              <a:gd name="connsiteY176" fmla="*/ 498475 h 984250"/>
              <a:gd name="connsiteX177" fmla="*/ 590550 w 819150"/>
              <a:gd name="connsiteY177" fmla="*/ 495300 h 984250"/>
              <a:gd name="connsiteX178" fmla="*/ 581025 w 819150"/>
              <a:gd name="connsiteY178" fmla="*/ 492125 h 984250"/>
              <a:gd name="connsiteX179" fmla="*/ 565150 w 819150"/>
              <a:gd name="connsiteY179" fmla="*/ 476250 h 984250"/>
              <a:gd name="connsiteX180" fmla="*/ 558800 w 819150"/>
              <a:gd name="connsiteY180" fmla="*/ 466725 h 984250"/>
              <a:gd name="connsiteX181" fmla="*/ 577850 w 819150"/>
              <a:gd name="connsiteY181" fmla="*/ 469900 h 984250"/>
              <a:gd name="connsiteX182" fmla="*/ 587375 w 819150"/>
              <a:gd name="connsiteY182" fmla="*/ 476250 h 984250"/>
              <a:gd name="connsiteX183" fmla="*/ 596900 w 819150"/>
              <a:gd name="connsiteY183" fmla="*/ 479425 h 984250"/>
              <a:gd name="connsiteX184" fmla="*/ 555625 w 819150"/>
              <a:gd name="connsiteY184" fmla="*/ 476250 h 984250"/>
              <a:gd name="connsiteX185" fmla="*/ 546100 w 819150"/>
              <a:gd name="connsiteY185" fmla="*/ 469900 h 984250"/>
              <a:gd name="connsiteX186" fmla="*/ 536575 w 819150"/>
              <a:gd name="connsiteY186" fmla="*/ 466725 h 984250"/>
              <a:gd name="connsiteX187" fmla="*/ 441325 w 819150"/>
              <a:gd name="connsiteY187" fmla="*/ 463550 h 984250"/>
              <a:gd name="connsiteX188" fmla="*/ 428625 w 819150"/>
              <a:gd name="connsiteY188" fmla="*/ 460375 h 984250"/>
              <a:gd name="connsiteX189" fmla="*/ 425450 w 819150"/>
              <a:gd name="connsiteY189" fmla="*/ 438150 h 984250"/>
              <a:gd name="connsiteX190" fmla="*/ 422275 w 819150"/>
              <a:gd name="connsiteY190" fmla="*/ 428625 h 984250"/>
              <a:gd name="connsiteX191" fmla="*/ 425450 w 819150"/>
              <a:gd name="connsiteY191" fmla="*/ 377825 h 984250"/>
              <a:gd name="connsiteX192" fmla="*/ 434975 w 819150"/>
              <a:gd name="connsiteY192" fmla="*/ 371475 h 984250"/>
              <a:gd name="connsiteX193" fmla="*/ 460375 w 819150"/>
              <a:gd name="connsiteY193" fmla="*/ 365125 h 984250"/>
              <a:gd name="connsiteX194" fmla="*/ 469900 w 819150"/>
              <a:gd name="connsiteY194" fmla="*/ 358775 h 984250"/>
              <a:gd name="connsiteX195" fmla="*/ 473075 w 819150"/>
              <a:gd name="connsiteY195" fmla="*/ 349250 h 984250"/>
              <a:gd name="connsiteX196" fmla="*/ 479425 w 819150"/>
              <a:gd name="connsiteY196" fmla="*/ 336550 h 984250"/>
              <a:gd name="connsiteX197" fmla="*/ 482600 w 819150"/>
              <a:gd name="connsiteY197" fmla="*/ 311150 h 984250"/>
              <a:gd name="connsiteX198" fmla="*/ 485775 w 819150"/>
              <a:gd name="connsiteY198" fmla="*/ 288925 h 984250"/>
              <a:gd name="connsiteX199" fmla="*/ 482600 w 819150"/>
              <a:gd name="connsiteY199" fmla="*/ 158750 h 984250"/>
              <a:gd name="connsiteX200" fmla="*/ 476250 w 819150"/>
              <a:gd name="connsiteY200" fmla="*/ 120650 h 984250"/>
              <a:gd name="connsiteX201" fmla="*/ 469900 w 819150"/>
              <a:gd name="connsiteY201" fmla="*/ 107950 h 984250"/>
              <a:gd name="connsiteX202" fmla="*/ 463550 w 819150"/>
              <a:gd name="connsiteY202" fmla="*/ 76200 h 984250"/>
              <a:gd name="connsiteX203" fmla="*/ 457200 w 819150"/>
              <a:gd name="connsiteY203" fmla="*/ 41275 h 984250"/>
              <a:gd name="connsiteX204" fmla="*/ 454025 w 819150"/>
              <a:gd name="connsiteY204" fmla="*/ 6350 h 984250"/>
              <a:gd name="connsiteX205" fmla="*/ 444500 w 819150"/>
              <a:gd name="connsiteY205" fmla="*/ 3175 h 984250"/>
              <a:gd name="connsiteX206" fmla="*/ 419100 w 819150"/>
              <a:gd name="connsiteY206" fmla="*/ 0 h 984250"/>
              <a:gd name="connsiteX207" fmla="*/ 403225 w 819150"/>
              <a:gd name="connsiteY207" fmla="*/ 3175 h 984250"/>
              <a:gd name="connsiteX208" fmla="*/ 412750 w 819150"/>
              <a:gd name="connsiteY208" fmla="*/ 12700 h 984250"/>
              <a:gd name="connsiteX209" fmla="*/ 428625 w 819150"/>
              <a:gd name="connsiteY209" fmla="*/ 28575 h 984250"/>
              <a:gd name="connsiteX210" fmla="*/ 434975 w 819150"/>
              <a:gd name="connsiteY210" fmla="*/ 38100 h 984250"/>
              <a:gd name="connsiteX211" fmla="*/ 441325 w 819150"/>
              <a:gd name="connsiteY211" fmla="*/ 57150 h 984250"/>
              <a:gd name="connsiteX212" fmla="*/ 447675 w 819150"/>
              <a:gd name="connsiteY212" fmla="*/ 95250 h 984250"/>
              <a:gd name="connsiteX213" fmla="*/ 454025 w 819150"/>
              <a:gd name="connsiteY213" fmla="*/ 114300 h 984250"/>
              <a:gd name="connsiteX214" fmla="*/ 463550 w 819150"/>
              <a:gd name="connsiteY214" fmla="*/ 133350 h 984250"/>
              <a:gd name="connsiteX215" fmla="*/ 469900 w 819150"/>
              <a:gd name="connsiteY215" fmla="*/ 146050 h 984250"/>
              <a:gd name="connsiteX216" fmla="*/ 473075 w 819150"/>
              <a:gd name="connsiteY216" fmla="*/ 158750 h 984250"/>
              <a:gd name="connsiteX217" fmla="*/ 482600 w 819150"/>
              <a:gd name="connsiteY217" fmla="*/ 184150 h 984250"/>
              <a:gd name="connsiteX218" fmla="*/ 476250 w 819150"/>
              <a:gd name="connsiteY218" fmla="*/ 314325 h 984250"/>
              <a:gd name="connsiteX219" fmla="*/ 473075 w 819150"/>
              <a:gd name="connsiteY219" fmla="*/ 336550 h 984250"/>
              <a:gd name="connsiteX220" fmla="*/ 469900 w 819150"/>
              <a:gd name="connsiteY220" fmla="*/ 349250 h 984250"/>
              <a:gd name="connsiteX221" fmla="*/ 450850 w 819150"/>
              <a:gd name="connsiteY221" fmla="*/ 355600 h 984250"/>
              <a:gd name="connsiteX222" fmla="*/ 434975 w 819150"/>
              <a:gd name="connsiteY222" fmla="*/ 358775 h 984250"/>
              <a:gd name="connsiteX223" fmla="*/ 415925 w 819150"/>
              <a:gd name="connsiteY223" fmla="*/ 361950 h 984250"/>
              <a:gd name="connsiteX224" fmla="*/ 403225 w 819150"/>
              <a:gd name="connsiteY224" fmla="*/ 365125 h 984250"/>
              <a:gd name="connsiteX225" fmla="*/ 387350 w 819150"/>
              <a:gd name="connsiteY225" fmla="*/ 368300 h 984250"/>
              <a:gd name="connsiteX226" fmla="*/ 330200 w 819150"/>
              <a:gd name="connsiteY226" fmla="*/ 365125 h 984250"/>
              <a:gd name="connsiteX227" fmla="*/ 301625 w 819150"/>
              <a:gd name="connsiteY227" fmla="*/ 342900 h 984250"/>
              <a:gd name="connsiteX228" fmla="*/ 295275 w 819150"/>
              <a:gd name="connsiteY228" fmla="*/ 333375 h 984250"/>
              <a:gd name="connsiteX229" fmla="*/ 285750 w 819150"/>
              <a:gd name="connsiteY229" fmla="*/ 330200 h 984250"/>
              <a:gd name="connsiteX230" fmla="*/ 276225 w 819150"/>
              <a:gd name="connsiteY230" fmla="*/ 323850 h 984250"/>
              <a:gd name="connsiteX231" fmla="*/ 257175 w 819150"/>
              <a:gd name="connsiteY231" fmla="*/ 307975 h 984250"/>
              <a:gd name="connsiteX232" fmla="*/ 241300 w 819150"/>
              <a:gd name="connsiteY232" fmla="*/ 295275 h 984250"/>
              <a:gd name="connsiteX233" fmla="*/ 225425 w 819150"/>
              <a:gd name="connsiteY233" fmla="*/ 273050 h 984250"/>
              <a:gd name="connsiteX234" fmla="*/ 215900 w 819150"/>
              <a:gd name="connsiteY234" fmla="*/ 263525 h 984250"/>
              <a:gd name="connsiteX235" fmla="*/ 193675 w 819150"/>
              <a:gd name="connsiteY235" fmla="*/ 234950 h 984250"/>
              <a:gd name="connsiteX236" fmla="*/ 184150 w 819150"/>
              <a:gd name="connsiteY236" fmla="*/ 231775 h 984250"/>
              <a:gd name="connsiteX237" fmla="*/ 174625 w 819150"/>
              <a:gd name="connsiteY237" fmla="*/ 225425 h 984250"/>
              <a:gd name="connsiteX238" fmla="*/ 168275 w 819150"/>
              <a:gd name="connsiteY238" fmla="*/ 215900 h 984250"/>
              <a:gd name="connsiteX239" fmla="*/ 158750 w 819150"/>
              <a:gd name="connsiteY239" fmla="*/ 206375 h 984250"/>
              <a:gd name="connsiteX240" fmla="*/ 146050 w 819150"/>
              <a:gd name="connsiteY240" fmla="*/ 190500 h 984250"/>
              <a:gd name="connsiteX241" fmla="*/ 139700 w 819150"/>
              <a:gd name="connsiteY241" fmla="*/ 180975 h 984250"/>
              <a:gd name="connsiteX242" fmla="*/ 130175 w 819150"/>
              <a:gd name="connsiteY242" fmla="*/ 177800 h 984250"/>
              <a:gd name="connsiteX243" fmla="*/ 107950 w 819150"/>
              <a:gd name="connsiteY243" fmla="*/ 165100 h 984250"/>
              <a:gd name="connsiteX244" fmla="*/ 82550 w 819150"/>
              <a:gd name="connsiteY244" fmla="*/ 158750 h 984250"/>
              <a:gd name="connsiteX245" fmla="*/ 73025 w 819150"/>
              <a:gd name="connsiteY245" fmla="*/ 149225 h 984250"/>
              <a:gd name="connsiteX246" fmla="*/ 60325 w 819150"/>
              <a:gd name="connsiteY246" fmla="*/ 127000 h 984250"/>
              <a:gd name="connsiteX247" fmla="*/ 41275 w 819150"/>
              <a:gd name="connsiteY247" fmla="*/ 114300 h 984250"/>
              <a:gd name="connsiteX248" fmla="*/ 47625 w 819150"/>
              <a:gd name="connsiteY248" fmla="*/ 123825 h 984250"/>
              <a:gd name="connsiteX249" fmla="*/ 50800 w 819150"/>
              <a:gd name="connsiteY249" fmla="*/ 133350 h 984250"/>
              <a:gd name="connsiteX250" fmla="*/ 60325 w 819150"/>
              <a:gd name="connsiteY250" fmla="*/ 136525 h 984250"/>
              <a:gd name="connsiteX251" fmla="*/ 66675 w 819150"/>
              <a:gd name="connsiteY251" fmla="*/ 146050 h 984250"/>
              <a:gd name="connsiteX252" fmla="*/ 85725 w 819150"/>
              <a:gd name="connsiteY252" fmla="*/ 165100 h 984250"/>
              <a:gd name="connsiteX253" fmla="*/ 92075 w 819150"/>
              <a:gd name="connsiteY253" fmla="*/ 174625 h 984250"/>
              <a:gd name="connsiteX254" fmla="*/ 107950 w 819150"/>
              <a:gd name="connsiteY254" fmla="*/ 184150 h 984250"/>
              <a:gd name="connsiteX255" fmla="*/ 123825 w 819150"/>
              <a:gd name="connsiteY255" fmla="*/ 200025 h 984250"/>
              <a:gd name="connsiteX256" fmla="*/ 142875 w 819150"/>
              <a:gd name="connsiteY256" fmla="*/ 215900 h 984250"/>
              <a:gd name="connsiteX257" fmla="*/ 155575 w 819150"/>
              <a:gd name="connsiteY257" fmla="*/ 222250 h 984250"/>
              <a:gd name="connsiteX258" fmla="*/ 165100 w 819150"/>
              <a:gd name="connsiteY258" fmla="*/ 231775 h 984250"/>
              <a:gd name="connsiteX259" fmla="*/ 184150 w 819150"/>
              <a:gd name="connsiteY259" fmla="*/ 244475 h 984250"/>
              <a:gd name="connsiteX260" fmla="*/ 193675 w 819150"/>
              <a:gd name="connsiteY260" fmla="*/ 250825 h 984250"/>
              <a:gd name="connsiteX261" fmla="*/ 206375 w 819150"/>
              <a:gd name="connsiteY261" fmla="*/ 266700 h 984250"/>
              <a:gd name="connsiteX262" fmla="*/ 215900 w 819150"/>
              <a:gd name="connsiteY262" fmla="*/ 273050 h 984250"/>
              <a:gd name="connsiteX263" fmla="*/ 225425 w 819150"/>
              <a:gd name="connsiteY263" fmla="*/ 285750 h 984250"/>
              <a:gd name="connsiteX264" fmla="*/ 231775 w 819150"/>
              <a:gd name="connsiteY264" fmla="*/ 295275 h 984250"/>
              <a:gd name="connsiteX265" fmla="*/ 250825 w 819150"/>
              <a:gd name="connsiteY265" fmla="*/ 307975 h 984250"/>
              <a:gd name="connsiteX266" fmla="*/ 260350 w 819150"/>
              <a:gd name="connsiteY266" fmla="*/ 314325 h 984250"/>
              <a:gd name="connsiteX267" fmla="*/ 273050 w 819150"/>
              <a:gd name="connsiteY267" fmla="*/ 317500 h 984250"/>
              <a:gd name="connsiteX268" fmla="*/ 288925 w 819150"/>
              <a:gd name="connsiteY268" fmla="*/ 327025 h 984250"/>
              <a:gd name="connsiteX269" fmla="*/ 323850 w 819150"/>
              <a:gd name="connsiteY269" fmla="*/ 349250 h 984250"/>
              <a:gd name="connsiteX270" fmla="*/ 339725 w 819150"/>
              <a:gd name="connsiteY270" fmla="*/ 352425 h 984250"/>
              <a:gd name="connsiteX271" fmla="*/ 352425 w 819150"/>
              <a:gd name="connsiteY271" fmla="*/ 358775 h 984250"/>
              <a:gd name="connsiteX272" fmla="*/ 365125 w 819150"/>
              <a:gd name="connsiteY272" fmla="*/ 361950 h 984250"/>
              <a:gd name="connsiteX273" fmla="*/ 355600 w 819150"/>
              <a:gd name="connsiteY273" fmla="*/ 368300 h 984250"/>
              <a:gd name="connsiteX274" fmla="*/ 298450 w 819150"/>
              <a:gd name="connsiteY274" fmla="*/ 361950 h 984250"/>
              <a:gd name="connsiteX275" fmla="*/ 279400 w 819150"/>
              <a:gd name="connsiteY275" fmla="*/ 355600 h 984250"/>
              <a:gd name="connsiteX276" fmla="*/ 269875 w 819150"/>
              <a:gd name="connsiteY276" fmla="*/ 346075 h 984250"/>
              <a:gd name="connsiteX277" fmla="*/ 260350 w 819150"/>
              <a:gd name="connsiteY277" fmla="*/ 342900 h 984250"/>
              <a:gd name="connsiteX278" fmla="*/ 244475 w 819150"/>
              <a:gd name="connsiteY278" fmla="*/ 330200 h 984250"/>
              <a:gd name="connsiteX279" fmla="*/ 231775 w 819150"/>
              <a:gd name="connsiteY279" fmla="*/ 317500 h 984250"/>
              <a:gd name="connsiteX280" fmla="*/ 219075 w 819150"/>
              <a:gd name="connsiteY280" fmla="*/ 307975 h 984250"/>
              <a:gd name="connsiteX281" fmla="*/ 200025 w 819150"/>
              <a:gd name="connsiteY281" fmla="*/ 288925 h 984250"/>
              <a:gd name="connsiteX282" fmla="*/ 187325 w 819150"/>
              <a:gd name="connsiteY282" fmla="*/ 276225 h 984250"/>
              <a:gd name="connsiteX283" fmla="*/ 180975 w 819150"/>
              <a:gd name="connsiteY283" fmla="*/ 266700 h 984250"/>
              <a:gd name="connsiteX284" fmla="*/ 171450 w 819150"/>
              <a:gd name="connsiteY284" fmla="*/ 263525 h 984250"/>
              <a:gd name="connsiteX285" fmla="*/ 152400 w 819150"/>
              <a:gd name="connsiteY285" fmla="*/ 250825 h 984250"/>
              <a:gd name="connsiteX286" fmla="*/ 142875 w 819150"/>
              <a:gd name="connsiteY286" fmla="*/ 244475 h 984250"/>
              <a:gd name="connsiteX287" fmla="*/ 130175 w 819150"/>
              <a:gd name="connsiteY287" fmla="*/ 231775 h 984250"/>
              <a:gd name="connsiteX288" fmla="*/ 120650 w 819150"/>
              <a:gd name="connsiteY288" fmla="*/ 228600 h 984250"/>
              <a:gd name="connsiteX289" fmla="*/ 111125 w 819150"/>
              <a:gd name="connsiteY289" fmla="*/ 222250 h 984250"/>
              <a:gd name="connsiteX290" fmla="*/ 95250 w 819150"/>
              <a:gd name="connsiteY290" fmla="*/ 203200 h 984250"/>
              <a:gd name="connsiteX291" fmla="*/ 79375 w 819150"/>
              <a:gd name="connsiteY291" fmla="*/ 177800 h 984250"/>
              <a:gd name="connsiteX292" fmla="*/ 69850 w 819150"/>
              <a:gd name="connsiteY292" fmla="*/ 168275 h 984250"/>
              <a:gd name="connsiteX293" fmla="*/ 63500 w 819150"/>
              <a:gd name="connsiteY293" fmla="*/ 158750 h 984250"/>
              <a:gd name="connsiteX294" fmla="*/ 53975 w 819150"/>
              <a:gd name="connsiteY294" fmla="*/ 136525 h 984250"/>
              <a:gd name="connsiteX295" fmla="*/ 44450 w 819150"/>
              <a:gd name="connsiteY295" fmla="*/ 127000 h 984250"/>
              <a:gd name="connsiteX296" fmla="*/ 34925 w 819150"/>
              <a:gd name="connsiteY296" fmla="*/ 168275 h 984250"/>
              <a:gd name="connsiteX297" fmla="*/ 38100 w 819150"/>
              <a:gd name="connsiteY297" fmla="*/ 180975 h 984250"/>
              <a:gd name="connsiteX298" fmla="*/ 53975 w 819150"/>
              <a:gd name="connsiteY298" fmla="*/ 184150 h 984250"/>
              <a:gd name="connsiteX299" fmla="*/ 79375 w 819150"/>
              <a:gd name="connsiteY299" fmla="*/ 203200 h 984250"/>
              <a:gd name="connsiteX300" fmla="*/ 104775 w 819150"/>
              <a:gd name="connsiteY300" fmla="*/ 212725 h 984250"/>
              <a:gd name="connsiteX301" fmla="*/ 117475 w 819150"/>
              <a:gd name="connsiteY301" fmla="*/ 222250 h 984250"/>
              <a:gd name="connsiteX302" fmla="*/ 127000 w 819150"/>
              <a:gd name="connsiteY302" fmla="*/ 228600 h 984250"/>
              <a:gd name="connsiteX303" fmla="*/ 136525 w 819150"/>
              <a:gd name="connsiteY303" fmla="*/ 241300 h 984250"/>
              <a:gd name="connsiteX304" fmla="*/ 155575 w 819150"/>
              <a:gd name="connsiteY304" fmla="*/ 260350 h 984250"/>
              <a:gd name="connsiteX305" fmla="*/ 171450 w 819150"/>
              <a:gd name="connsiteY305" fmla="*/ 279400 h 984250"/>
              <a:gd name="connsiteX306" fmla="*/ 174625 w 819150"/>
              <a:gd name="connsiteY306" fmla="*/ 288925 h 984250"/>
              <a:gd name="connsiteX307" fmla="*/ 161925 w 819150"/>
              <a:gd name="connsiteY307" fmla="*/ 276225 h 984250"/>
              <a:gd name="connsiteX308" fmla="*/ 139700 w 819150"/>
              <a:gd name="connsiteY308" fmla="*/ 260350 h 984250"/>
              <a:gd name="connsiteX309" fmla="*/ 130175 w 819150"/>
              <a:gd name="connsiteY309" fmla="*/ 250825 h 984250"/>
              <a:gd name="connsiteX310" fmla="*/ 114300 w 819150"/>
              <a:gd name="connsiteY310" fmla="*/ 241300 h 984250"/>
              <a:gd name="connsiteX311" fmla="*/ 104775 w 819150"/>
              <a:gd name="connsiteY311" fmla="*/ 231775 h 984250"/>
              <a:gd name="connsiteX312" fmla="*/ 95250 w 819150"/>
              <a:gd name="connsiteY312" fmla="*/ 225425 h 984250"/>
              <a:gd name="connsiteX313" fmla="*/ 107950 w 819150"/>
              <a:gd name="connsiteY313" fmla="*/ 244475 h 984250"/>
              <a:gd name="connsiteX314" fmla="*/ 127000 w 819150"/>
              <a:gd name="connsiteY314" fmla="*/ 257175 h 984250"/>
              <a:gd name="connsiteX315" fmla="*/ 133350 w 819150"/>
              <a:gd name="connsiteY315" fmla="*/ 266700 h 984250"/>
              <a:gd name="connsiteX316" fmla="*/ 139700 w 819150"/>
              <a:gd name="connsiteY316" fmla="*/ 285750 h 984250"/>
              <a:gd name="connsiteX317" fmla="*/ 171450 w 819150"/>
              <a:gd name="connsiteY317" fmla="*/ 304800 h 984250"/>
              <a:gd name="connsiteX318" fmla="*/ 177800 w 819150"/>
              <a:gd name="connsiteY318" fmla="*/ 314325 h 984250"/>
              <a:gd name="connsiteX319" fmla="*/ 190500 w 819150"/>
              <a:gd name="connsiteY319" fmla="*/ 317500 h 984250"/>
              <a:gd name="connsiteX320" fmla="*/ 206375 w 819150"/>
              <a:gd name="connsiteY320" fmla="*/ 323850 h 984250"/>
              <a:gd name="connsiteX321" fmla="*/ 219075 w 819150"/>
              <a:gd name="connsiteY321" fmla="*/ 327025 h 984250"/>
              <a:gd name="connsiteX322" fmla="*/ 231775 w 819150"/>
              <a:gd name="connsiteY322" fmla="*/ 333375 h 984250"/>
              <a:gd name="connsiteX323" fmla="*/ 247650 w 819150"/>
              <a:gd name="connsiteY323" fmla="*/ 339725 h 984250"/>
              <a:gd name="connsiteX324" fmla="*/ 257175 w 819150"/>
              <a:gd name="connsiteY324" fmla="*/ 352425 h 984250"/>
              <a:gd name="connsiteX325" fmla="*/ 282575 w 819150"/>
              <a:gd name="connsiteY325" fmla="*/ 368300 h 984250"/>
              <a:gd name="connsiteX326" fmla="*/ 298450 w 819150"/>
              <a:gd name="connsiteY326" fmla="*/ 374650 h 984250"/>
              <a:gd name="connsiteX327" fmla="*/ 317500 w 819150"/>
              <a:gd name="connsiteY327" fmla="*/ 387350 h 984250"/>
              <a:gd name="connsiteX328" fmla="*/ 361950 w 819150"/>
              <a:gd name="connsiteY328" fmla="*/ 412750 h 984250"/>
              <a:gd name="connsiteX329" fmla="*/ 371475 w 819150"/>
              <a:gd name="connsiteY329" fmla="*/ 422275 h 984250"/>
              <a:gd name="connsiteX330" fmla="*/ 374650 w 819150"/>
              <a:gd name="connsiteY330" fmla="*/ 431800 h 984250"/>
              <a:gd name="connsiteX331" fmla="*/ 381000 w 819150"/>
              <a:gd name="connsiteY331" fmla="*/ 441325 h 984250"/>
              <a:gd name="connsiteX332" fmla="*/ 377825 w 819150"/>
              <a:gd name="connsiteY332" fmla="*/ 454025 h 984250"/>
              <a:gd name="connsiteX333" fmla="*/ 330200 w 819150"/>
              <a:gd name="connsiteY333" fmla="*/ 415925 h 984250"/>
              <a:gd name="connsiteX334" fmla="*/ 314325 w 819150"/>
              <a:gd name="connsiteY334" fmla="*/ 396875 h 984250"/>
              <a:gd name="connsiteX335" fmla="*/ 279400 w 819150"/>
              <a:gd name="connsiteY335" fmla="*/ 361950 h 984250"/>
              <a:gd name="connsiteX336" fmla="*/ 257175 w 819150"/>
              <a:gd name="connsiteY336" fmla="*/ 342900 h 984250"/>
              <a:gd name="connsiteX337" fmla="*/ 244475 w 819150"/>
              <a:gd name="connsiteY337" fmla="*/ 336550 h 984250"/>
              <a:gd name="connsiteX338" fmla="*/ 228600 w 819150"/>
              <a:gd name="connsiteY338" fmla="*/ 327025 h 984250"/>
              <a:gd name="connsiteX339" fmla="*/ 212725 w 819150"/>
              <a:gd name="connsiteY339" fmla="*/ 323850 h 984250"/>
              <a:gd name="connsiteX340" fmla="*/ 196850 w 819150"/>
              <a:gd name="connsiteY340" fmla="*/ 314325 h 984250"/>
              <a:gd name="connsiteX341" fmla="*/ 212725 w 819150"/>
              <a:gd name="connsiteY341" fmla="*/ 317500 h 984250"/>
              <a:gd name="connsiteX342" fmla="*/ 238125 w 819150"/>
              <a:gd name="connsiteY342" fmla="*/ 342900 h 984250"/>
              <a:gd name="connsiteX343" fmla="*/ 260350 w 819150"/>
              <a:gd name="connsiteY343" fmla="*/ 361950 h 984250"/>
              <a:gd name="connsiteX344" fmla="*/ 269875 w 819150"/>
              <a:gd name="connsiteY344" fmla="*/ 374650 h 984250"/>
              <a:gd name="connsiteX345" fmla="*/ 276225 w 819150"/>
              <a:gd name="connsiteY345" fmla="*/ 384175 h 984250"/>
              <a:gd name="connsiteX346" fmla="*/ 285750 w 819150"/>
              <a:gd name="connsiteY346" fmla="*/ 390525 h 984250"/>
              <a:gd name="connsiteX347" fmla="*/ 295275 w 819150"/>
              <a:gd name="connsiteY347" fmla="*/ 403225 h 984250"/>
              <a:gd name="connsiteX348" fmla="*/ 304800 w 819150"/>
              <a:gd name="connsiteY348" fmla="*/ 412750 h 984250"/>
              <a:gd name="connsiteX349" fmla="*/ 317500 w 819150"/>
              <a:gd name="connsiteY349" fmla="*/ 431800 h 984250"/>
              <a:gd name="connsiteX350" fmla="*/ 330200 w 819150"/>
              <a:gd name="connsiteY350" fmla="*/ 454025 h 984250"/>
              <a:gd name="connsiteX351" fmla="*/ 339725 w 819150"/>
              <a:gd name="connsiteY351" fmla="*/ 463550 h 984250"/>
              <a:gd name="connsiteX352" fmla="*/ 352425 w 819150"/>
              <a:gd name="connsiteY352" fmla="*/ 485775 h 984250"/>
              <a:gd name="connsiteX353" fmla="*/ 358775 w 819150"/>
              <a:gd name="connsiteY353" fmla="*/ 495300 h 984250"/>
              <a:gd name="connsiteX354" fmla="*/ 352425 w 819150"/>
              <a:gd name="connsiteY354" fmla="*/ 482600 h 984250"/>
              <a:gd name="connsiteX355" fmla="*/ 333375 w 819150"/>
              <a:gd name="connsiteY355" fmla="*/ 457200 h 984250"/>
              <a:gd name="connsiteX356" fmla="*/ 327025 w 819150"/>
              <a:gd name="connsiteY356" fmla="*/ 444500 h 984250"/>
              <a:gd name="connsiteX357" fmla="*/ 317500 w 819150"/>
              <a:gd name="connsiteY357" fmla="*/ 434975 h 984250"/>
              <a:gd name="connsiteX358" fmla="*/ 327025 w 819150"/>
              <a:gd name="connsiteY358" fmla="*/ 447675 h 984250"/>
              <a:gd name="connsiteX359" fmla="*/ 333375 w 819150"/>
              <a:gd name="connsiteY359" fmla="*/ 460375 h 984250"/>
              <a:gd name="connsiteX360" fmla="*/ 361950 w 819150"/>
              <a:gd name="connsiteY360" fmla="*/ 492125 h 984250"/>
              <a:gd name="connsiteX361" fmla="*/ 365125 w 819150"/>
              <a:gd name="connsiteY361" fmla="*/ 517525 h 984250"/>
              <a:gd name="connsiteX362" fmla="*/ 371475 w 819150"/>
              <a:gd name="connsiteY362" fmla="*/ 501650 h 984250"/>
              <a:gd name="connsiteX363" fmla="*/ 381000 w 819150"/>
              <a:gd name="connsiteY363" fmla="*/ 463550 h 984250"/>
              <a:gd name="connsiteX364" fmla="*/ 384175 w 819150"/>
              <a:gd name="connsiteY364" fmla="*/ 431800 h 984250"/>
              <a:gd name="connsiteX365" fmla="*/ 355600 w 819150"/>
              <a:gd name="connsiteY365" fmla="*/ 393700 h 984250"/>
              <a:gd name="connsiteX366" fmla="*/ 346075 w 819150"/>
              <a:gd name="connsiteY366" fmla="*/ 400050 h 984250"/>
              <a:gd name="connsiteX367" fmla="*/ 333375 w 819150"/>
              <a:gd name="connsiteY367" fmla="*/ 393700 h 984250"/>
              <a:gd name="connsiteX368" fmla="*/ 409575 w 819150"/>
              <a:gd name="connsiteY368" fmla="*/ 393700 h 984250"/>
              <a:gd name="connsiteX369" fmla="*/ 412750 w 819150"/>
              <a:gd name="connsiteY369" fmla="*/ 409575 h 984250"/>
              <a:gd name="connsiteX370" fmla="*/ 403225 w 819150"/>
              <a:gd name="connsiteY370" fmla="*/ 447675 h 984250"/>
              <a:gd name="connsiteX371" fmla="*/ 393700 w 819150"/>
              <a:gd name="connsiteY371" fmla="*/ 454025 h 984250"/>
              <a:gd name="connsiteX372" fmla="*/ 384175 w 819150"/>
              <a:gd name="connsiteY372" fmla="*/ 463550 h 984250"/>
              <a:gd name="connsiteX373" fmla="*/ 381000 w 819150"/>
              <a:gd name="connsiteY373" fmla="*/ 473075 h 984250"/>
              <a:gd name="connsiteX374" fmla="*/ 368300 w 819150"/>
              <a:gd name="connsiteY374" fmla="*/ 492125 h 984250"/>
              <a:gd name="connsiteX375" fmla="*/ 349250 w 819150"/>
              <a:gd name="connsiteY375" fmla="*/ 485775 h 984250"/>
              <a:gd name="connsiteX376" fmla="*/ 355600 w 819150"/>
              <a:gd name="connsiteY376" fmla="*/ 469900 h 984250"/>
              <a:gd name="connsiteX377" fmla="*/ 365125 w 819150"/>
              <a:gd name="connsiteY377" fmla="*/ 463550 h 984250"/>
              <a:gd name="connsiteX378" fmla="*/ 390525 w 819150"/>
              <a:gd name="connsiteY378" fmla="*/ 454025 h 984250"/>
              <a:gd name="connsiteX379" fmla="*/ 387350 w 819150"/>
              <a:gd name="connsiteY379" fmla="*/ 400050 h 984250"/>
              <a:gd name="connsiteX380" fmla="*/ 368300 w 819150"/>
              <a:gd name="connsiteY380" fmla="*/ 406400 h 984250"/>
              <a:gd name="connsiteX381" fmla="*/ 355600 w 819150"/>
              <a:gd name="connsiteY381" fmla="*/ 422275 h 984250"/>
              <a:gd name="connsiteX382" fmla="*/ 349250 w 819150"/>
              <a:gd name="connsiteY382" fmla="*/ 431800 h 984250"/>
              <a:gd name="connsiteX383" fmla="*/ 355600 w 819150"/>
              <a:gd name="connsiteY383" fmla="*/ 476250 h 984250"/>
              <a:gd name="connsiteX384" fmla="*/ 425450 w 819150"/>
              <a:gd name="connsiteY384" fmla="*/ 485775 h 984250"/>
              <a:gd name="connsiteX385" fmla="*/ 431800 w 819150"/>
              <a:gd name="connsiteY385" fmla="*/ 498475 h 984250"/>
              <a:gd name="connsiteX386" fmla="*/ 447675 w 819150"/>
              <a:gd name="connsiteY386" fmla="*/ 508000 h 984250"/>
              <a:gd name="connsiteX387" fmla="*/ 469900 w 819150"/>
              <a:gd name="connsiteY387" fmla="*/ 514350 h 984250"/>
              <a:gd name="connsiteX388" fmla="*/ 492125 w 819150"/>
              <a:gd name="connsiteY388" fmla="*/ 527050 h 984250"/>
              <a:gd name="connsiteX389" fmla="*/ 508000 w 819150"/>
              <a:gd name="connsiteY389" fmla="*/ 520700 h 984250"/>
              <a:gd name="connsiteX390" fmla="*/ 431800 w 819150"/>
              <a:gd name="connsiteY390" fmla="*/ 469900 h 984250"/>
              <a:gd name="connsiteX391" fmla="*/ 419100 w 819150"/>
              <a:gd name="connsiteY391" fmla="*/ 466725 h 984250"/>
              <a:gd name="connsiteX392" fmla="*/ 447675 w 819150"/>
              <a:gd name="connsiteY392" fmla="*/ 473075 h 984250"/>
              <a:gd name="connsiteX393" fmla="*/ 527050 w 819150"/>
              <a:gd name="connsiteY393" fmla="*/ 479425 h 984250"/>
              <a:gd name="connsiteX394" fmla="*/ 542925 w 819150"/>
              <a:gd name="connsiteY394" fmla="*/ 485775 h 984250"/>
              <a:gd name="connsiteX395" fmla="*/ 530225 w 819150"/>
              <a:gd name="connsiteY395" fmla="*/ 501650 h 984250"/>
              <a:gd name="connsiteX396" fmla="*/ 511175 w 819150"/>
              <a:gd name="connsiteY396" fmla="*/ 508000 h 984250"/>
              <a:gd name="connsiteX397" fmla="*/ 492125 w 819150"/>
              <a:gd name="connsiteY397" fmla="*/ 511175 h 984250"/>
              <a:gd name="connsiteX398" fmla="*/ 479425 w 819150"/>
              <a:gd name="connsiteY398" fmla="*/ 514350 h 984250"/>
              <a:gd name="connsiteX399" fmla="*/ 476250 w 819150"/>
              <a:gd name="connsiteY399" fmla="*/ 552450 h 984250"/>
              <a:gd name="connsiteX400" fmla="*/ 447675 w 819150"/>
              <a:gd name="connsiteY400" fmla="*/ 520700 h 984250"/>
              <a:gd name="connsiteX401" fmla="*/ 450850 w 819150"/>
              <a:gd name="connsiteY401" fmla="*/ 511175 h 984250"/>
              <a:gd name="connsiteX402" fmla="*/ 460375 w 819150"/>
              <a:gd name="connsiteY402" fmla="*/ 508000 h 984250"/>
              <a:gd name="connsiteX403" fmla="*/ 476250 w 819150"/>
              <a:gd name="connsiteY403" fmla="*/ 501650 h 984250"/>
              <a:gd name="connsiteX404" fmla="*/ 514350 w 819150"/>
              <a:gd name="connsiteY404" fmla="*/ 492125 h 984250"/>
              <a:gd name="connsiteX405" fmla="*/ 520700 w 819150"/>
              <a:gd name="connsiteY405" fmla="*/ 508000 h 984250"/>
              <a:gd name="connsiteX406" fmla="*/ 514350 w 819150"/>
              <a:gd name="connsiteY406" fmla="*/ 542925 h 984250"/>
              <a:gd name="connsiteX407" fmla="*/ 520700 w 819150"/>
              <a:gd name="connsiteY407" fmla="*/ 581025 h 984250"/>
              <a:gd name="connsiteX408" fmla="*/ 530225 w 819150"/>
              <a:gd name="connsiteY408" fmla="*/ 584200 h 984250"/>
              <a:gd name="connsiteX409" fmla="*/ 542925 w 819150"/>
              <a:gd name="connsiteY409" fmla="*/ 574675 h 984250"/>
              <a:gd name="connsiteX410" fmla="*/ 546100 w 819150"/>
              <a:gd name="connsiteY410" fmla="*/ 542925 h 984250"/>
              <a:gd name="connsiteX411" fmla="*/ 552450 w 819150"/>
              <a:gd name="connsiteY411" fmla="*/ 527050 h 984250"/>
              <a:gd name="connsiteX412" fmla="*/ 546100 w 819150"/>
              <a:gd name="connsiteY412" fmla="*/ 482600 h 984250"/>
              <a:gd name="connsiteX413" fmla="*/ 542925 w 819150"/>
              <a:gd name="connsiteY413" fmla="*/ 495300 h 984250"/>
              <a:gd name="connsiteX414" fmla="*/ 571500 w 819150"/>
              <a:gd name="connsiteY414" fmla="*/ 511175 h 984250"/>
              <a:gd name="connsiteX415" fmla="*/ 609600 w 819150"/>
              <a:gd name="connsiteY415" fmla="*/ 523875 h 984250"/>
              <a:gd name="connsiteX416" fmla="*/ 561975 w 819150"/>
              <a:gd name="connsiteY416" fmla="*/ 527050 h 984250"/>
              <a:gd name="connsiteX417" fmla="*/ 542925 w 819150"/>
              <a:gd name="connsiteY417" fmla="*/ 530225 h 984250"/>
              <a:gd name="connsiteX418" fmla="*/ 536575 w 819150"/>
              <a:gd name="connsiteY418" fmla="*/ 539750 h 984250"/>
              <a:gd name="connsiteX419" fmla="*/ 568325 w 819150"/>
              <a:gd name="connsiteY419" fmla="*/ 542925 h 984250"/>
              <a:gd name="connsiteX420" fmla="*/ 593725 w 819150"/>
              <a:gd name="connsiteY420" fmla="*/ 546100 h 984250"/>
              <a:gd name="connsiteX421" fmla="*/ 581025 w 819150"/>
              <a:gd name="connsiteY421" fmla="*/ 549275 h 984250"/>
              <a:gd name="connsiteX422" fmla="*/ 504825 w 819150"/>
              <a:gd name="connsiteY422" fmla="*/ 558800 h 984250"/>
              <a:gd name="connsiteX423" fmla="*/ 638175 w 819150"/>
              <a:gd name="connsiteY423" fmla="*/ 561975 h 984250"/>
              <a:gd name="connsiteX424" fmla="*/ 600075 w 819150"/>
              <a:gd name="connsiteY424" fmla="*/ 552450 h 984250"/>
              <a:gd name="connsiteX425" fmla="*/ 584200 w 819150"/>
              <a:gd name="connsiteY425" fmla="*/ 549275 h 984250"/>
              <a:gd name="connsiteX426" fmla="*/ 581025 w 819150"/>
              <a:gd name="connsiteY426" fmla="*/ 533400 h 984250"/>
              <a:gd name="connsiteX427" fmla="*/ 584200 w 819150"/>
              <a:gd name="connsiteY427" fmla="*/ 523875 h 984250"/>
              <a:gd name="connsiteX428" fmla="*/ 600075 w 819150"/>
              <a:gd name="connsiteY428" fmla="*/ 527050 h 984250"/>
              <a:gd name="connsiteX429" fmla="*/ 571500 w 819150"/>
              <a:gd name="connsiteY429" fmla="*/ 504825 h 984250"/>
              <a:gd name="connsiteX430" fmla="*/ 546100 w 819150"/>
              <a:gd name="connsiteY430" fmla="*/ 485775 h 984250"/>
              <a:gd name="connsiteX431" fmla="*/ 504825 w 819150"/>
              <a:gd name="connsiteY431" fmla="*/ 492125 h 984250"/>
              <a:gd name="connsiteX432" fmla="*/ 504825 w 819150"/>
              <a:gd name="connsiteY432" fmla="*/ 533400 h 984250"/>
              <a:gd name="connsiteX433" fmla="*/ 527050 w 819150"/>
              <a:gd name="connsiteY433" fmla="*/ 536575 h 984250"/>
              <a:gd name="connsiteX434" fmla="*/ 584200 w 819150"/>
              <a:gd name="connsiteY434" fmla="*/ 539750 h 984250"/>
              <a:gd name="connsiteX435" fmla="*/ 593725 w 819150"/>
              <a:gd name="connsiteY435" fmla="*/ 549275 h 984250"/>
              <a:gd name="connsiteX436" fmla="*/ 603250 w 819150"/>
              <a:gd name="connsiteY436" fmla="*/ 552450 h 984250"/>
              <a:gd name="connsiteX437" fmla="*/ 625475 w 819150"/>
              <a:gd name="connsiteY437" fmla="*/ 558800 h 984250"/>
              <a:gd name="connsiteX438" fmla="*/ 752475 w 819150"/>
              <a:gd name="connsiteY438" fmla="*/ 561975 h 984250"/>
              <a:gd name="connsiteX439" fmla="*/ 793750 w 819150"/>
              <a:gd name="connsiteY439" fmla="*/ 549275 h 984250"/>
              <a:gd name="connsiteX440" fmla="*/ 790575 w 819150"/>
              <a:gd name="connsiteY440" fmla="*/ 539750 h 984250"/>
              <a:gd name="connsiteX441" fmla="*/ 784225 w 819150"/>
              <a:gd name="connsiteY441" fmla="*/ 549275 h 984250"/>
              <a:gd name="connsiteX442" fmla="*/ 774700 w 819150"/>
              <a:gd name="connsiteY442" fmla="*/ 552450 h 984250"/>
              <a:gd name="connsiteX443" fmla="*/ 742950 w 819150"/>
              <a:gd name="connsiteY443" fmla="*/ 555625 h 984250"/>
              <a:gd name="connsiteX444" fmla="*/ 644525 w 819150"/>
              <a:gd name="connsiteY444" fmla="*/ 561975 h 984250"/>
              <a:gd name="connsiteX445" fmla="*/ 577850 w 819150"/>
              <a:gd name="connsiteY445" fmla="*/ 546100 h 984250"/>
              <a:gd name="connsiteX446" fmla="*/ 558800 w 819150"/>
              <a:gd name="connsiteY446" fmla="*/ 536575 h 984250"/>
              <a:gd name="connsiteX447" fmla="*/ 533400 w 819150"/>
              <a:gd name="connsiteY447" fmla="*/ 527050 h 984250"/>
              <a:gd name="connsiteX448" fmla="*/ 517525 w 819150"/>
              <a:gd name="connsiteY448" fmla="*/ 514350 h 984250"/>
              <a:gd name="connsiteX449" fmla="*/ 514350 w 819150"/>
              <a:gd name="connsiteY449" fmla="*/ 527050 h 984250"/>
              <a:gd name="connsiteX450" fmla="*/ 511175 w 819150"/>
              <a:gd name="connsiteY450" fmla="*/ 542925 h 984250"/>
              <a:gd name="connsiteX451" fmla="*/ 508000 w 819150"/>
              <a:gd name="connsiteY451" fmla="*/ 555625 h 984250"/>
              <a:gd name="connsiteX452" fmla="*/ 476250 w 819150"/>
              <a:gd name="connsiteY452" fmla="*/ 558800 h 984250"/>
              <a:gd name="connsiteX453" fmla="*/ 495300 w 819150"/>
              <a:gd name="connsiteY453" fmla="*/ 571500 h 984250"/>
              <a:gd name="connsiteX454" fmla="*/ 527050 w 819150"/>
              <a:gd name="connsiteY454" fmla="*/ 590550 h 984250"/>
              <a:gd name="connsiteX455" fmla="*/ 533400 w 819150"/>
              <a:gd name="connsiteY455" fmla="*/ 603250 h 984250"/>
              <a:gd name="connsiteX456" fmla="*/ 542925 w 819150"/>
              <a:gd name="connsiteY456" fmla="*/ 609600 h 984250"/>
              <a:gd name="connsiteX457" fmla="*/ 546100 w 819150"/>
              <a:gd name="connsiteY457" fmla="*/ 619125 h 984250"/>
              <a:gd name="connsiteX458" fmla="*/ 561975 w 819150"/>
              <a:gd name="connsiteY458" fmla="*/ 638175 h 984250"/>
              <a:gd name="connsiteX459" fmla="*/ 577850 w 819150"/>
              <a:gd name="connsiteY459" fmla="*/ 650875 h 984250"/>
              <a:gd name="connsiteX460" fmla="*/ 581025 w 819150"/>
              <a:gd name="connsiteY460" fmla="*/ 663575 h 984250"/>
              <a:gd name="connsiteX461" fmla="*/ 590550 w 819150"/>
              <a:gd name="connsiteY461" fmla="*/ 673100 h 984250"/>
              <a:gd name="connsiteX462" fmla="*/ 612775 w 819150"/>
              <a:gd name="connsiteY462" fmla="*/ 698500 h 984250"/>
              <a:gd name="connsiteX463" fmla="*/ 625475 w 819150"/>
              <a:gd name="connsiteY463" fmla="*/ 727075 h 984250"/>
              <a:gd name="connsiteX464" fmla="*/ 631825 w 819150"/>
              <a:gd name="connsiteY464" fmla="*/ 742950 h 984250"/>
              <a:gd name="connsiteX465" fmla="*/ 638175 w 819150"/>
              <a:gd name="connsiteY465" fmla="*/ 762000 h 984250"/>
              <a:gd name="connsiteX466" fmla="*/ 644525 w 819150"/>
              <a:gd name="connsiteY466" fmla="*/ 771525 h 984250"/>
              <a:gd name="connsiteX467" fmla="*/ 663575 w 819150"/>
              <a:gd name="connsiteY467" fmla="*/ 803275 h 984250"/>
              <a:gd name="connsiteX468" fmla="*/ 669925 w 819150"/>
              <a:gd name="connsiteY468" fmla="*/ 825500 h 984250"/>
              <a:gd name="connsiteX469" fmla="*/ 685800 w 819150"/>
              <a:gd name="connsiteY469" fmla="*/ 844550 h 984250"/>
              <a:gd name="connsiteX470" fmla="*/ 676275 w 819150"/>
              <a:gd name="connsiteY470" fmla="*/ 806450 h 984250"/>
              <a:gd name="connsiteX471" fmla="*/ 669925 w 819150"/>
              <a:gd name="connsiteY471" fmla="*/ 800100 h 98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Lst>
            <a:rect l="l" t="t" r="r" b="b"/>
            <a:pathLst>
              <a:path w="819150" h="984250">
                <a:moveTo>
                  <a:pt x="0" y="177800"/>
                </a:moveTo>
                <a:cubicBezTo>
                  <a:pt x="5292" y="178858"/>
                  <a:pt x="11385" y="177982"/>
                  <a:pt x="15875" y="180975"/>
                </a:cubicBezTo>
                <a:cubicBezTo>
                  <a:pt x="18660" y="182831"/>
                  <a:pt x="17553" y="187507"/>
                  <a:pt x="19050" y="190500"/>
                </a:cubicBezTo>
                <a:cubicBezTo>
                  <a:pt x="20757" y="193913"/>
                  <a:pt x="22087" y="198132"/>
                  <a:pt x="25400" y="200025"/>
                </a:cubicBezTo>
                <a:cubicBezTo>
                  <a:pt x="30085" y="202702"/>
                  <a:pt x="35983" y="202142"/>
                  <a:pt x="41275" y="203200"/>
                </a:cubicBezTo>
                <a:cubicBezTo>
                  <a:pt x="45508" y="206375"/>
                  <a:pt x="50233" y="208983"/>
                  <a:pt x="53975" y="212725"/>
                </a:cubicBezTo>
                <a:cubicBezTo>
                  <a:pt x="75142" y="233892"/>
                  <a:pt x="44450" y="211667"/>
                  <a:pt x="69850" y="228600"/>
                </a:cubicBezTo>
                <a:cubicBezTo>
                  <a:pt x="71967" y="231775"/>
                  <a:pt x="73220" y="235741"/>
                  <a:pt x="76200" y="238125"/>
                </a:cubicBezTo>
                <a:cubicBezTo>
                  <a:pt x="78813" y="240216"/>
                  <a:pt x="82819" y="239640"/>
                  <a:pt x="85725" y="241300"/>
                </a:cubicBezTo>
                <a:cubicBezTo>
                  <a:pt x="90319" y="243925"/>
                  <a:pt x="94683" y="247083"/>
                  <a:pt x="98425" y="250825"/>
                </a:cubicBezTo>
                <a:cubicBezTo>
                  <a:pt x="101123" y="253523"/>
                  <a:pt x="101795" y="257966"/>
                  <a:pt x="104775" y="260350"/>
                </a:cubicBezTo>
                <a:cubicBezTo>
                  <a:pt x="107388" y="262441"/>
                  <a:pt x="111374" y="261900"/>
                  <a:pt x="114300" y="263525"/>
                </a:cubicBezTo>
                <a:cubicBezTo>
                  <a:pt x="147052" y="281721"/>
                  <a:pt x="121322" y="272216"/>
                  <a:pt x="142875" y="279400"/>
                </a:cubicBezTo>
                <a:cubicBezTo>
                  <a:pt x="144992" y="282575"/>
                  <a:pt x="146353" y="286412"/>
                  <a:pt x="149225" y="288925"/>
                </a:cubicBezTo>
                <a:cubicBezTo>
                  <a:pt x="154968" y="293951"/>
                  <a:pt x="168275" y="301625"/>
                  <a:pt x="168275" y="301625"/>
                </a:cubicBezTo>
                <a:cubicBezTo>
                  <a:pt x="170857" y="309372"/>
                  <a:pt x="171645" y="314520"/>
                  <a:pt x="177800" y="320675"/>
                </a:cubicBezTo>
                <a:cubicBezTo>
                  <a:pt x="180498" y="323373"/>
                  <a:pt x="184150" y="324908"/>
                  <a:pt x="187325" y="327025"/>
                </a:cubicBezTo>
                <a:cubicBezTo>
                  <a:pt x="188383" y="330200"/>
                  <a:pt x="188409" y="333937"/>
                  <a:pt x="190500" y="336550"/>
                </a:cubicBezTo>
                <a:cubicBezTo>
                  <a:pt x="196566" y="344133"/>
                  <a:pt x="201881" y="342240"/>
                  <a:pt x="209550" y="346075"/>
                </a:cubicBezTo>
                <a:cubicBezTo>
                  <a:pt x="234169" y="358385"/>
                  <a:pt x="204659" y="347620"/>
                  <a:pt x="228600" y="355600"/>
                </a:cubicBezTo>
                <a:cubicBezTo>
                  <a:pt x="231775" y="358775"/>
                  <a:pt x="235368" y="361581"/>
                  <a:pt x="238125" y="365125"/>
                </a:cubicBezTo>
                <a:cubicBezTo>
                  <a:pt x="242810" y="371149"/>
                  <a:pt x="246592" y="377825"/>
                  <a:pt x="250825" y="384175"/>
                </a:cubicBezTo>
                <a:lnTo>
                  <a:pt x="263525" y="403225"/>
                </a:lnTo>
                <a:lnTo>
                  <a:pt x="269875" y="412750"/>
                </a:lnTo>
                <a:cubicBezTo>
                  <a:pt x="271992" y="415925"/>
                  <a:pt x="273527" y="419577"/>
                  <a:pt x="276225" y="422275"/>
                </a:cubicBezTo>
                <a:cubicBezTo>
                  <a:pt x="304052" y="450102"/>
                  <a:pt x="269998" y="414803"/>
                  <a:pt x="292100" y="441325"/>
                </a:cubicBezTo>
                <a:cubicBezTo>
                  <a:pt x="294975" y="444774"/>
                  <a:pt x="298450" y="447675"/>
                  <a:pt x="301625" y="450850"/>
                </a:cubicBezTo>
                <a:cubicBezTo>
                  <a:pt x="312129" y="482362"/>
                  <a:pt x="294506" y="434225"/>
                  <a:pt x="314325" y="469900"/>
                </a:cubicBezTo>
                <a:cubicBezTo>
                  <a:pt x="317576" y="475751"/>
                  <a:pt x="318558" y="482600"/>
                  <a:pt x="320675" y="488950"/>
                </a:cubicBezTo>
                <a:cubicBezTo>
                  <a:pt x="321733" y="492125"/>
                  <a:pt x="321994" y="495690"/>
                  <a:pt x="323850" y="498475"/>
                </a:cubicBezTo>
                <a:cubicBezTo>
                  <a:pt x="342529" y="526493"/>
                  <a:pt x="313880" y="481710"/>
                  <a:pt x="336550" y="527050"/>
                </a:cubicBezTo>
                <a:cubicBezTo>
                  <a:pt x="345267" y="544483"/>
                  <a:pt x="340060" y="535964"/>
                  <a:pt x="352425" y="552450"/>
                </a:cubicBezTo>
                <a:cubicBezTo>
                  <a:pt x="353483" y="555625"/>
                  <a:pt x="354103" y="558982"/>
                  <a:pt x="355600" y="561975"/>
                </a:cubicBezTo>
                <a:cubicBezTo>
                  <a:pt x="357307" y="565388"/>
                  <a:pt x="360447" y="567993"/>
                  <a:pt x="361950" y="571500"/>
                </a:cubicBezTo>
                <a:cubicBezTo>
                  <a:pt x="374251" y="600203"/>
                  <a:pt x="355533" y="569812"/>
                  <a:pt x="371475" y="593725"/>
                </a:cubicBezTo>
                <a:cubicBezTo>
                  <a:pt x="373879" y="627377"/>
                  <a:pt x="372157" y="629487"/>
                  <a:pt x="377825" y="654050"/>
                </a:cubicBezTo>
                <a:cubicBezTo>
                  <a:pt x="379787" y="662554"/>
                  <a:pt x="382058" y="670983"/>
                  <a:pt x="384175" y="679450"/>
                </a:cubicBezTo>
                <a:cubicBezTo>
                  <a:pt x="385233" y="683683"/>
                  <a:pt x="383719" y="689729"/>
                  <a:pt x="387350" y="692150"/>
                </a:cubicBezTo>
                <a:lnTo>
                  <a:pt x="396875" y="698500"/>
                </a:lnTo>
                <a:cubicBezTo>
                  <a:pt x="398992" y="702733"/>
                  <a:pt x="400195" y="707564"/>
                  <a:pt x="403225" y="711200"/>
                </a:cubicBezTo>
                <a:cubicBezTo>
                  <a:pt x="415219" y="725593"/>
                  <a:pt x="411339" y="708448"/>
                  <a:pt x="419100" y="727075"/>
                </a:cubicBezTo>
                <a:cubicBezTo>
                  <a:pt x="422962" y="736343"/>
                  <a:pt x="428625" y="755650"/>
                  <a:pt x="428625" y="755650"/>
                </a:cubicBezTo>
                <a:cubicBezTo>
                  <a:pt x="429852" y="764237"/>
                  <a:pt x="433696" y="796595"/>
                  <a:pt x="438150" y="803275"/>
                </a:cubicBezTo>
                <a:lnTo>
                  <a:pt x="444500" y="812800"/>
                </a:lnTo>
                <a:cubicBezTo>
                  <a:pt x="457495" y="877775"/>
                  <a:pt x="450513" y="833762"/>
                  <a:pt x="454025" y="946150"/>
                </a:cubicBezTo>
                <a:cubicBezTo>
                  <a:pt x="452967" y="952500"/>
                  <a:pt x="447656" y="959611"/>
                  <a:pt x="450850" y="965200"/>
                </a:cubicBezTo>
                <a:cubicBezTo>
                  <a:pt x="453527" y="969885"/>
                  <a:pt x="461457" y="967204"/>
                  <a:pt x="466725" y="968375"/>
                </a:cubicBezTo>
                <a:cubicBezTo>
                  <a:pt x="470985" y="969322"/>
                  <a:pt x="475192" y="970492"/>
                  <a:pt x="479425" y="971550"/>
                </a:cubicBezTo>
                <a:cubicBezTo>
                  <a:pt x="483328" y="959841"/>
                  <a:pt x="484834" y="960574"/>
                  <a:pt x="479425" y="946150"/>
                </a:cubicBezTo>
                <a:cubicBezTo>
                  <a:pt x="478085" y="942577"/>
                  <a:pt x="474625" y="940112"/>
                  <a:pt x="473075" y="936625"/>
                </a:cubicBezTo>
                <a:cubicBezTo>
                  <a:pt x="470357" y="930508"/>
                  <a:pt x="466725" y="917575"/>
                  <a:pt x="466725" y="917575"/>
                </a:cubicBezTo>
                <a:cubicBezTo>
                  <a:pt x="465667" y="899583"/>
                  <a:pt x="465881" y="881471"/>
                  <a:pt x="463550" y="863600"/>
                </a:cubicBezTo>
                <a:cubicBezTo>
                  <a:pt x="462684" y="856963"/>
                  <a:pt x="459123" y="850961"/>
                  <a:pt x="457200" y="844550"/>
                </a:cubicBezTo>
                <a:cubicBezTo>
                  <a:pt x="455946" y="840370"/>
                  <a:pt x="455224" y="836046"/>
                  <a:pt x="454025" y="831850"/>
                </a:cubicBezTo>
                <a:cubicBezTo>
                  <a:pt x="444915" y="799966"/>
                  <a:pt x="457601" y="849327"/>
                  <a:pt x="447675" y="809625"/>
                </a:cubicBezTo>
                <a:cubicBezTo>
                  <a:pt x="446617" y="796925"/>
                  <a:pt x="446849" y="784051"/>
                  <a:pt x="444500" y="771525"/>
                </a:cubicBezTo>
                <a:cubicBezTo>
                  <a:pt x="442830" y="762619"/>
                  <a:pt x="435626" y="756953"/>
                  <a:pt x="431800" y="749300"/>
                </a:cubicBezTo>
                <a:cubicBezTo>
                  <a:pt x="430303" y="746307"/>
                  <a:pt x="429683" y="742950"/>
                  <a:pt x="428625" y="739775"/>
                </a:cubicBezTo>
                <a:cubicBezTo>
                  <a:pt x="427567" y="720725"/>
                  <a:pt x="427177" y="701626"/>
                  <a:pt x="425450" y="682625"/>
                </a:cubicBezTo>
                <a:cubicBezTo>
                  <a:pt x="425055" y="678279"/>
                  <a:pt x="424226" y="673828"/>
                  <a:pt x="422275" y="669925"/>
                </a:cubicBezTo>
                <a:cubicBezTo>
                  <a:pt x="418862" y="663099"/>
                  <a:pt x="409575" y="650875"/>
                  <a:pt x="409575" y="650875"/>
                </a:cubicBezTo>
                <a:cubicBezTo>
                  <a:pt x="408689" y="645559"/>
                  <a:pt x="405000" y="622163"/>
                  <a:pt x="403225" y="615950"/>
                </a:cubicBezTo>
                <a:cubicBezTo>
                  <a:pt x="400467" y="606296"/>
                  <a:pt x="399269" y="595729"/>
                  <a:pt x="393700" y="587375"/>
                </a:cubicBezTo>
                <a:cubicBezTo>
                  <a:pt x="391583" y="584200"/>
                  <a:pt x="388900" y="581337"/>
                  <a:pt x="387350" y="577850"/>
                </a:cubicBezTo>
                <a:lnTo>
                  <a:pt x="377825" y="549275"/>
                </a:lnTo>
                <a:lnTo>
                  <a:pt x="374650" y="539750"/>
                </a:lnTo>
                <a:cubicBezTo>
                  <a:pt x="373592" y="529167"/>
                  <a:pt x="373092" y="518512"/>
                  <a:pt x="371475" y="508000"/>
                </a:cubicBezTo>
                <a:cubicBezTo>
                  <a:pt x="370966" y="504692"/>
                  <a:pt x="371647" y="498475"/>
                  <a:pt x="368300" y="498475"/>
                </a:cubicBezTo>
                <a:cubicBezTo>
                  <a:pt x="364197" y="498475"/>
                  <a:pt x="359558" y="515176"/>
                  <a:pt x="358775" y="517525"/>
                </a:cubicBezTo>
                <a:cubicBezTo>
                  <a:pt x="359869" y="539408"/>
                  <a:pt x="358392" y="572213"/>
                  <a:pt x="365125" y="596900"/>
                </a:cubicBezTo>
                <a:cubicBezTo>
                  <a:pt x="366886" y="603358"/>
                  <a:pt x="369852" y="609456"/>
                  <a:pt x="371475" y="615950"/>
                </a:cubicBezTo>
                <a:cubicBezTo>
                  <a:pt x="372533" y="620183"/>
                  <a:pt x="372931" y="624639"/>
                  <a:pt x="374650" y="628650"/>
                </a:cubicBezTo>
                <a:cubicBezTo>
                  <a:pt x="382945" y="648005"/>
                  <a:pt x="379715" y="628375"/>
                  <a:pt x="384175" y="647700"/>
                </a:cubicBezTo>
                <a:cubicBezTo>
                  <a:pt x="392564" y="684052"/>
                  <a:pt x="381088" y="673159"/>
                  <a:pt x="400050" y="685800"/>
                </a:cubicBezTo>
                <a:cubicBezTo>
                  <a:pt x="397933" y="676275"/>
                  <a:pt x="396214" y="666653"/>
                  <a:pt x="393700" y="657225"/>
                </a:cubicBezTo>
                <a:cubicBezTo>
                  <a:pt x="391975" y="650758"/>
                  <a:pt x="389467" y="644525"/>
                  <a:pt x="387350" y="638175"/>
                </a:cubicBezTo>
                <a:cubicBezTo>
                  <a:pt x="386292" y="635000"/>
                  <a:pt x="384987" y="631897"/>
                  <a:pt x="384175" y="628650"/>
                </a:cubicBezTo>
                <a:cubicBezTo>
                  <a:pt x="383117" y="624417"/>
                  <a:pt x="382199" y="620146"/>
                  <a:pt x="381000" y="615950"/>
                </a:cubicBezTo>
                <a:cubicBezTo>
                  <a:pt x="380081" y="612732"/>
                  <a:pt x="377825" y="603078"/>
                  <a:pt x="377825" y="606425"/>
                </a:cubicBezTo>
                <a:cubicBezTo>
                  <a:pt x="377825" y="612579"/>
                  <a:pt x="385688" y="648382"/>
                  <a:pt x="387350" y="650875"/>
                </a:cubicBezTo>
                <a:cubicBezTo>
                  <a:pt x="389467" y="654050"/>
                  <a:pt x="392150" y="656913"/>
                  <a:pt x="393700" y="660400"/>
                </a:cubicBezTo>
                <a:lnTo>
                  <a:pt x="403225" y="688975"/>
                </a:lnTo>
                <a:lnTo>
                  <a:pt x="406400" y="698500"/>
                </a:lnTo>
                <a:cubicBezTo>
                  <a:pt x="407458" y="695325"/>
                  <a:pt x="409575" y="692322"/>
                  <a:pt x="409575" y="688975"/>
                </a:cubicBezTo>
                <a:cubicBezTo>
                  <a:pt x="409575" y="682537"/>
                  <a:pt x="407663" y="676238"/>
                  <a:pt x="406400" y="669925"/>
                </a:cubicBezTo>
                <a:cubicBezTo>
                  <a:pt x="405722" y="666534"/>
                  <a:pt x="402067" y="651735"/>
                  <a:pt x="400050" y="647700"/>
                </a:cubicBezTo>
                <a:cubicBezTo>
                  <a:pt x="398343" y="644287"/>
                  <a:pt x="395407" y="641588"/>
                  <a:pt x="393700" y="638175"/>
                </a:cubicBezTo>
                <a:cubicBezTo>
                  <a:pt x="384510" y="619795"/>
                  <a:pt x="399056" y="637181"/>
                  <a:pt x="381000" y="619125"/>
                </a:cubicBezTo>
                <a:cubicBezTo>
                  <a:pt x="376283" y="604975"/>
                  <a:pt x="373270" y="598561"/>
                  <a:pt x="371475" y="584200"/>
                </a:cubicBezTo>
                <a:cubicBezTo>
                  <a:pt x="370025" y="572601"/>
                  <a:pt x="369845" y="560862"/>
                  <a:pt x="368300" y="549275"/>
                </a:cubicBezTo>
                <a:cubicBezTo>
                  <a:pt x="367723" y="544950"/>
                  <a:pt x="365981" y="540854"/>
                  <a:pt x="365125" y="536575"/>
                </a:cubicBezTo>
                <a:cubicBezTo>
                  <a:pt x="363862" y="530262"/>
                  <a:pt x="363008" y="523875"/>
                  <a:pt x="361950" y="517525"/>
                </a:cubicBezTo>
                <a:cubicBezTo>
                  <a:pt x="364067" y="512233"/>
                  <a:pt x="364011" y="505403"/>
                  <a:pt x="368300" y="501650"/>
                </a:cubicBezTo>
                <a:cubicBezTo>
                  <a:pt x="373337" y="497242"/>
                  <a:pt x="381000" y="497417"/>
                  <a:pt x="387350" y="495300"/>
                </a:cubicBezTo>
                <a:lnTo>
                  <a:pt x="396875" y="492125"/>
                </a:lnTo>
                <a:cubicBezTo>
                  <a:pt x="404501" y="494032"/>
                  <a:pt x="413618" y="494798"/>
                  <a:pt x="419100" y="501650"/>
                </a:cubicBezTo>
                <a:cubicBezTo>
                  <a:pt x="421191" y="504263"/>
                  <a:pt x="419908" y="508808"/>
                  <a:pt x="422275" y="511175"/>
                </a:cubicBezTo>
                <a:cubicBezTo>
                  <a:pt x="427671" y="516571"/>
                  <a:pt x="441325" y="523875"/>
                  <a:pt x="441325" y="523875"/>
                </a:cubicBezTo>
                <a:cubicBezTo>
                  <a:pt x="442383" y="530225"/>
                  <a:pt x="441621" y="537167"/>
                  <a:pt x="444500" y="542925"/>
                </a:cubicBezTo>
                <a:cubicBezTo>
                  <a:pt x="445996" y="545917"/>
                  <a:pt x="465455" y="554990"/>
                  <a:pt x="466725" y="555625"/>
                </a:cubicBezTo>
                <a:cubicBezTo>
                  <a:pt x="467783" y="558800"/>
                  <a:pt x="471143" y="562043"/>
                  <a:pt x="469900" y="565150"/>
                </a:cubicBezTo>
                <a:cubicBezTo>
                  <a:pt x="468483" y="568693"/>
                  <a:pt x="457103" y="569537"/>
                  <a:pt x="460375" y="571500"/>
                </a:cubicBezTo>
                <a:cubicBezTo>
                  <a:pt x="467692" y="575890"/>
                  <a:pt x="477308" y="573617"/>
                  <a:pt x="485775" y="574675"/>
                </a:cubicBezTo>
                <a:cubicBezTo>
                  <a:pt x="508763" y="590000"/>
                  <a:pt x="497999" y="583962"/>
                  <a:pt x="517525" y="593725"/>
                </a:cubicBezTo>
                <a:cubicBezTo>
                  <a:pt x="540216" y="627762"/>
                  <a:pt x="504879" y="576105"/>
                  <a:pt x="533400" y="612775"/>
                </a:cubicBezTo>
                <a:cubicBezTo>
                  <a:pt x="538085" y="618799"/>
                  <a:pt x="540704" y="626429"/>
                  <a:pt x="546100" y="631825"/>
                </a:cubicBezTo>
                <a:cubicBezTo>
                  <a:pt x="549275" y="635000"/>
                  <a:pt x="552868" y="637806"/>
                  <a:pt x="555625" y="641350"/>
                </a:cubicBezTo>
                <a:cubicBezTo>
                  <a:pt x="575571" y="666994"/>
                  <a:pt x="559411" y="654457"/>
                  <a:pt x="577850" y="666750"/>
                </a:cubicBezTo>
                <a:cubicBezTo>
                  <a:pt x="582876" y="686854"/>
                  <a:pt x="578604" y="675819"/>
                  <a:pt x="593725" y="698500"/>
                </a:cubicBezTo>
                <a:lnTo>
                  <a:pt x="600075" y="708025"/>
                </a:lnTo>
                <a:cubicBezTo>
                  <a:pt x="607573" y="738017"/>
                  <a:pt x="602522" y="725619"/>
                  <a:pt x="612775" y="746125"/>
                </a:cubicBezTo>
                <a:cubicBezTo>
                  <a:pt x="614380" y="754151"/>
                  <a:pt x="615727" y="768127"/>
                  <a:pt x="622300" y="774700"/>
                </a:cubicBezTo>
                <a:cubicBezTo>
                  <a:pt x="625647" y="778047"/>
                  <a:pt x="630767" y="778933"/>
                  <a:pt x="635000" y="781050"/>
                </a:cubicBezTo>
                <a:cubicBezTo>
                  <a:pt x="642191" y="791836"/>
                  <a:pt x="645181" y="794512"/>
                  <a:pt x="647700" y="809625"/>
                </a:cubicBezTo>
                <a:cubicBezTo>
                  <a:pt x="648758" y="815975"/>
                  <a:pt x="655427" y="833227"/>
                  <a:pt x="650875" y="828675"/>
                </a:cubicBezTo>
                <a:cubicBezTo>
                  <a:pt x="645427" y="823227"/>
                  <a:pt x="648267" y="813185"/>
                  <a:pt x="644525" y="806450"/>
                </a:cubicBezTo>
                <a:cubicBezTo>
                  <a:pt x="642672" y="803114"/>
                  <a:pt x="638175" y="802217"/>
                  <a:pt x="635000" y="800100"/>
                </a:cubicBezTo>
                <a:cubicBezTo>
                  <a:pt x="639233" y="806450"/>
                  <a:pt x="645287" y="811910"/>
                  <a:pt x="647700" y="819150"/>
                </a:cubicBezTo>
                <a:cubicBezTo>
                  <a:pt x="648758" y="822325"/>
                  <a:pt x="649250" y="825749"/>
                  <a:pt x="650875" y="828675"/>
                </a:cubicBezTo>
                <a:cubicBezTo>
                  <a:pt x="654581" y="835346"/>
                  <a:pt x="657225" y="843492"/>
                  <a:pt x="663575" y="847725"/>
                </a:cubicBezTo>
                <a:cubicBezTo>
                  <a:pt x="677503" y="857010"/>
                  <a:pt x="670047" y="851785"/>
                  <a:pt x="685800" y="863600"/>
                </a:cubicBezTo>
                <a:cubicBezTo>
                  <a:pt x="692973" y="885119"/>
                  <a:pt x="684853" y="858867"/>
                  <a:pt x="692150" y="895350"/>
                </a:cubicBezTo>
                <a:cubicBezTo>
                  <a:pt x="692806" y="898632"/>
                  <a:pt x="692958" y="902508"/>
                  <a:pt x="695325" y="904875"/>
                </a:cubicBezTo>
                <a:cubicBezTo>
                  <a:pt x="697692" y="907242"/>
                  <a:pt x="701675" y="906992"/>
                  <a:pt x="704850" y="908050"/>
                </a:cubicBezTo>
                <a:cubicBezTo>
                  <a:pt x="712830" y="931991"/>
                  <a:pt x="702065" y="902481"/>
                  <a:pt x="714375" y="927100"/>
                </a:cubicBezTo>
                <a:cubicBezTo>
                  <a:pt x="715872" y="930093"/>
                  <a:pt x="716053" y="933632"/>
                  <a:pt x="717550" y="936625"/>
                </a:cubicBezTo>
                <a:cubicBezTo>
                  <a:pt x="719257" y="940038"/>
                  <a:pt x="722193" y="942737"/>
                  <a:pt x="723900" y="946150"/>
                </a:cubicBezTo>
                <a:cubicBezTo>
                  <a:pt x="725397" y="949143"/>
                  <a:pt x="725757" y="952599"/>
                  <a:pt x="727075" y="955675"/>
                </a:cubicBezTo>
                <a:cubicBezTo>
                  <a:pt x="728939" y="960025"/>
                  <a:pt x="731503" y="964050"/>
                  <a:pt x="733425" y="968375"/>
                </a:cubicBezTo>
                <a:cubicBezTo>
                  <a:pt x="735740" y="973583"/>
                  <a:pt x="737658" y="978958"/>
                  <a:pt x="739775" y="984250"/>
                </a:cubicBezTo>
                <a:cubicBezTo>
                  <a:pt x="748242" y="983192"/>
                  <a:pt x="756780" y="982601"/>
                  <a:pt x="765175" y="981075"/>
                </a:cubicBezTo>
                <a:cubicBezTo>
                  <a:pt x="768468" y="980476"/>
                  <a:pt x="773203" y="980893"/>
                  <a:pt x="774700" y="977900"/>
                </a:cubicBezTo>
                <a:cubicBezTo>
                  <a:pt x="776197" y="974907"/>
                  <a:pt x="774310" y="970231"/>
                  <a:pt x="771525" y="968375"/>
                </a:cubicBezTo>
                <a:cubicBezTo>
                  <a:pt x="767035" y="965382"/>
                  <a:pt x="760942" y="966258"/>
                  <a:pt x="755650" y="965200"/>
                </a:cubicBezTo>
                <a:cubicBezTo>
                  <a:pt x="748037" y="942362"/>
                  <a:pt x="757273" y="970882"/>
                  <a:pt x="749300" y="942975"/>
                </a:cubicBezTo>
                <a:cubicBezTo>
                  <a:pt x="748381" y="939757"/>
                  <a:pt x="747044" y="936668"/>
                  <a:pt x="746125" y="933450"/>
                </a:cubicBezTo>
                <a:cubicBezTo>
                  <a:pt x="744926" y="929254"/>
                  <a:pt x="745676" y="924157"/>
                  <a:pt x="742950" y="920750"/>
                </a:cubicBezTo>
                <a:cubicBezTo>
                  <a:pt x="740859" y="918137"/>
                  <a:pt x="736600" y="918633"/>
                  <a:pt x="733425" y="917575"/>
                </a:cubicBezTo>
                <a:cubicBezTo>
                  <a:pt x="731308" y="914400"/>
                  <a:pt x="728625" y="911537"/>
                  <a:pt x="727075" y="908050"/>
                </a:cubicBezTo>
                <a:lnTo>
                  <a:pt x="717550" y="879475"/>
                </a:lnTo>
                <a:lnTo>
                  <a:pt x="708025" y="850900"/>
                </a:lnTo>
                <a:lnTo>
                  <a:pt x="704850" y="841375"/>
                </a:lnTo>
                <a:cubicBezTo>
                  <a:pt x="703792" y="838200"/>
                  <a:pt x="702594" y="835068"/>
                  <a:pt x="701675" y="831850"/>
                </a:cubicBezTo>
                <a:cubicBezTo>
                  <a:pt x="699558" y="824442"/>
                  <a:pt x="697194" y="817100"/>
                  <a:pt x="695325" y="809625"/>
                </a:cubicBezTo>
                <a:cubicBezTo>
                  <a:pt x="694016" y="804390"/>
                  <a:pt x="694563" y="798577"/>
                  <a:pt x="692150" y="793750"/>
                </a:cubicBezTo>
                <a:cubicBezTo>
                  <a:pt x="687859" y="785169"/>
                  <a:pt x="677596" y="781710"/>
                  <a:pt x="669925" y="777875"/>
                </a:cubicBezTo>
                <a:cubicBezTo>
                  <a:pt x="667808" y="774700"/>
                  <a:pt x="664782" y="771970"/>
                  <a:pt x="663575" y="768350"/>
                </a:cubicBezTo>
                <a:cubicBezTo>
                  <a:pt x="659636" y="756532"/>
                  <a:pt x="661993" y="747726"/>
                  <a:pt x="657225" y="736600"/>
                </a:cubicBezTo>
                <a:cubicBezTo>
                  <a:pt x="655722" y="733093"/>
                  <a:pt x="652582" y="730488"/>
                  <a:pt x="650875" y="727075"/>
                </a:cubicBezTo>
                <a:cubicBezTo>
                  <a:pt x="649378" y="724082"/>
                  <a:pt x="650067" y="719917"/>
                  <a:pt x="647700" y="717550"/>
                </a:cubicBezTo>
                <a:cubicBezTo>
                  <a:pt x="646182" y="716032"/>
                  <a:pt x="625585" y="711227"/>
                  <a:pt x="625475" y="711200"/>
                </a:cubicBezTo>
                <a:cubicBezTo>
                  <a:pt x="622300" y="709083"/>
                  <a:pt x="618648" y="707548"/>
                  <a:pt x="615950" y="704850"/>
                </a:cubicBezTo>
                <a:cubicBezTo>
                  <a:pt x="607359" y="696259"/>
                  <a:pt x="606525" y="684018"/>
                  <a:pt x="603250" y="673100"/>
                </a:cubicBezTo>
                <a:cubicBezTo>
                  <a:pt x="601327" y="666689"/>
                  <a:pt x="600613" y="659619"/>
                  <a:pt x="596900" y="654050"/>
                </a:cubicBezTo>
                <a:cubicBezTo>
                  <a:pt x="594783" y="650875"/>
                  <a:pt x="593085" y="647377"/>
                  <a:pt x="590550" y="644525"/>
                </a:cubicBezTo>
                <a:cubicBezTo>
                  <a:pt x="584584" y="637813"/>
                  <a:pt x="576481" y="632947"/>
                  <a:pt x="571500" y="625475"/>
                </a:cubicBezTo>
                <a:cubicBezTo>
                  <a:pt x="556944" y="603640"/>
                  <a:pt x="561213" y="613665"/>
                  <a:pt x="555625" y="596900"/>
                </a:cubicBezTo>
                <a:cubicBezTo>
                  <a:pt x="561104" y="569504"/>
                  <a:pt x="552682" y="584200"/>
                  <a:pt x="587375" y="584200"/>
                </a:cubicBezTo>
                <a:cubicBezTo>
                  <a:pt x="649826" y="584200"/>
                  <a:pt x="712258" y="582083"/>
                  <a:pt x="774700" y="581025"/>
                </a:cubicBezTo>
                <a:cubicBezTo>
                  <a:pt x="781494" y="578760"/>
                  <a:pt x="788681" y="577293"/>
                  <a:pt x="793750" y="571500"/>
                </a:cubicBezTo>
                <a:cubicBezTo>
                  <a:pt x="819679" y="541867"/>
                  <a:pt x="794544" y="560388"/>
                  <a:pt x="815975" y="546100"/>
                </a:cubicBezTo>
                <a:cubicBezTo>
                  <a:pt x="817033" y="541867"/>
                  <a:pt x="819150" y="537764"/>
                  <a:pt x="819150" y="533400"/>
                </a:cubicBezTo>
                <a:cubicBezTo>
                  <a:pt x="819150" y="530053"/>
                  <a:pt x="816787" y="527122"/>
                  <a:pt x="815975" y="523875"/>
                </a:cubicBezTo>
                <a:cubicBezTo>
                  <a:pt x="814666" y="518640"/>
                  <a:pt x="813971" y="513268"/>
                  <a:pt x="812800" y="508000"/>
                </a:cubicBezTo>
                <a:cubicBezTo>
                  <a:pt x="811853" y="503740"/>
                  <a:pt x="810683" y="499533"/>
                  <a:pt x="809625" y="495300"/>
                </a:cubicBezTo>
                <a:lnTo>
                  <a:pt x="803275" y="514350"/>
                </a:lnTo>
                <a:cubicBezTo>
                  <a:pt x="801183" y="520625"/>
                  <a:pt x="799345" y="528924"/>
                  <a:pt x="793750" y="533400"/>
                </a:cubicBezTo>
                <a:cubicBezTo>
                  <a:pt x="789627" y="536699"/>
                  <a:pt x="765389" y="539703"/>
                  <a:pt x="765175" y="539750"/>
                </a:cubicBezTo>
                <a:cubicBezTo>
                  <a:pt x="761908" y="540476"/>
                  <a:pt x="758643" y="541428"/>
                  <a:pt x="755650" y="542925"/>
                </a:cubicBezTo>
                <a:cubicBezTo>
                  <a:pt x="752237" y="544632"/>
                  <a:pt x="749918" y="548854"/>
                  <a:pt x="746125" y="549275"/>
                </a:cubicBezTo>
                <a:cubicBezTo>
                  <a:pt x="720858" y="552082"/>
                  <a:pt x="695325" y="551392"/>
                  <a:pt x="669925" y="552450"/>
                </a:cubicBezTo>
                <a:cubicBezTo>
                  <a:pt x="662517" y="551392"/>
                  <a:pt x="654868" y="551425"/>
                  <a:pt x="647700" y="549275"/>
                </a:cubicBezTo>
                <a:cubicBezTo>
                  <a:pt x="635972" y="545757"/>
                  <a:pt x="638871" y="542433"/>
                  <a:pt x="635000" y="533400"/>
                </a:cubicBezTo>
                <a:cubicBezTo>
                  <a:pt x="633136" y="529050"/>
                  <a:pt x="630514" y="525050"/>
                  <a:pt x="628650" y="520700"/>
                </a:cubicBezTo>
                <a:cubicBezTo>
                  <a:pt x="627332" y="517624"/>
                  <a:pt x="627566" y="513788"/>
                  <a:pt x="625475" y="511175"/>
                </a:cubicBezTo>
                <a:cubicBezTo>
                  <a:pt x="623091" y="508195"/>
                  <a:pt x="619263" y="506718"/>
                  <a:pt x="615950" y="504825"/>
                </a:cubicBezTo>
                <a:cubicBezTo>
                  <a:pt x="611841" y="502477"/>
                  <a:pt x="607682" y="500137"/>
                  <a:pt x="603250" y="498475"/>
                </a:cubicBezTo>
                <a:cubicBezTo>
                  <a:pt x="599164" y="496943"/>
                  <a:pt x="594746" y="496499"/>
                  <a:pt x="590550" y="495300"/>
                </a:cubicBezTo>
                <a:cubicBezTo>
                  <a:pt x="587332" y="494381"/>
                  <a:pt x="584200" y="493183"/>
                  <a:pt x="581025" y="492125"/>
                </a:cubicBezTo>
                <a:cubicBezTo>
                  <a:pt x="564092" y="466725"/>
                  <a:pt x="586317" y="497417"/>
                  <a:pt x="565150" y="476250"/>
                </a:cubicBezTo>
                <a:cubicBezTo>
                  <a:pt x="562452" y="473552"/>
                  <a:pt x="555387" y="468432"/>
                  <a:pt x="558800" y="466725"/>
                </a:cubicBezTo>
                <a:cubicBezTo>
                  <a:pt x="564558" y="463846"/>
                  <a:pt x="571500" y="468842"/>
                  <a:pt x="577850" y="469900"/>
                </a:cubicBezTo>
                <a:cubicBezTo>
                  <a:pt x="581025" y="472017"/>
                  <a:pt x="583962" y="474543"/>
                  <a:pt x="587375" y="476250"/>
                </a:cubicBezTo>
                <a:cubicBezTo>
                  <a:pt x="590368" y="477747"/>
                  <a:pt x="600247" y="479425"/>
                  <a:pt x="596900" y="479425"/>
                </a:cubicBezTo>
                <a:cubicBezTo>
                  <a:pt x="583101" y="479425"/>
                  <a:pt x="569383" y="477308"/>
                  <a:pt x="555625" y="476250"/>
                </a:cubicBezTo>
                <a:cubicBezTo>
                  <a:pt x="552450" y="474133"/>
                  <a:pt x="549513" y="471607"/>
                  <a:pt x="546100" y="469900"/>
                </a:cubicBezTo>
                <a:cubicBezTo>
                  <a:pt x="543107" y="468403"/>
                  <a:pt x="539916" y="466927"/>
                  <a:pt x="536575" y="466725"/>
                </a:cubicBezTo>
                <a:cubicBezTo>
                  <a:pt x="504866" y="464803"/>
                  <a:pt x="473075" y="464608"/>
                  <a:pt x="441325" y="463550"/>
                </a:cubicBezTo>
                <a:cubicBezTo>
                  <a:pt x="437092" y="462492"/>
                  <a:pt x="430938" y="464075"/>
                  <a:pt x="428625" y="460375"/>
                </a:cubicBezTo>
                <a:cubicBezTo>
                  <a:pt x="424659" y="454029"/>
                  <a:pt x="426918" y="445488"/>
                  <a:pt x="425450" y="438150"/>
                </a:cubicBezTo>
                <a:cubicBezTo>
                  <a:pt x="424794" y="434868"/>
                  <a:pt x="423333" y="431800"/>
                  <a:pt x="422275" y="428625"/>
                </a:cubicBezTo>
                <a:cubicBezTo>
                  <a:pt x="423333" y="411692"/>
                  <a:pt x="421769" y="394387"/>
                  <a:pt x="425450" y="377825"/>
                </a:cubicBezTo>
                <a:cubicBezTo>
                  <a:pt x="426278" y="374100"/>
                  <a:pt x="431562" y="373182"/>
                  <a:pt x="434975" y="371475"/>
                </a:cubicBezTo>
                <a:cubicBezTo>
                  <a:pt x="441484" y="368221"/>
                  <a:pt x="454337" y="366333"/>
                  <a:pt x="460375" y="365125"/>
                </a:cubicBezTo>
                <a:cubicBezTo>
                  <a:pt x="463550" y="363008"/>
                  <a:pt x="467516" y="361755"/>
                  <a:pt x="469900" y="358775"/>
                </a:cubicBezTo>
                <a:cubicBezTo>
                  <a:pt x="471991" y="356162"/>
                  <a:pt x="471757" y="352326"/>
                  <a:pt x="473075" y="349250"/>
                </a:cubicBezTo>
                <a:cubicBezTo>
                  <a:pt x="474939" y="344900"/>
                  <a:pt x="477308" y="340783"/>
                  <a:pt x="479425" y="336550"/>
                </a:cubicBezTo>
                <a:cubicBezTo>
                  <a:pt x="480483" y="328083"/>
                  <a:pt x="481472" y="319608"/>
                  <a:pt x="482600" y="311150"/>
                </a:cubicBezTo>
                <a:cubicBezTo>
                  <a:pt x="483589" y="303732"/>
                  <a:pt x="485775" y="296409"/>
                  <a:pt x="485775" y="288925"/>
                </a:cubicBezTo>
                <a:cubicBezTo>
                  <a:pt x="485775" y="245520"/>
                  <a:pt x="484407" y="202117"/>
                  <a:pt x="482600" y="158750"/>
                </a:cubicBezTo>
                <a:cubicBezTo>
                  <a:pt x="482463" y="155463"/>
                  <a:pt x="478152" y="126355"/>
                  <a:pt x="476250" y="120650"/>
                </a:cubicBezTo>
                <a:cubicBezTo>
                  <a:pt x="474753" y="116160"/>
                  <a:pt x="472017" y="112183"/>
                  <a:pt x="469900" y="107950"/>
                </a:cubicBezTo>
                <a:cubicBezTo>
                  <a:pt x="467783" y="97367"/>
                  <a:pt x="465324" y="86846"/>
                  <a:pt x="463550" y="76200"/>
                </a:cubicBezTo>
                <a:cubicBezTo>
                  <a:pt x="459488" y="51827"/>
                  <a:pt x="461638" y="63463"/>
                  <a:pt x="457200" y="41275"/>
                </a:cubicBezTo>
                <a:cubicBezTo>
                  <a:pt x="456142" y="29633"/>
                  <a:pt x="457722" y="17440"/>
                  <a:pt x="454025" y="6350"/>
                </a:cubicBezTo>
                <a:cubicBezTo>
                  <a:pt x="452967" y="3175"/>
                  <a:pt x="447793" y="3774"/>
                  <a:pt x="444500" y="3175"/>
                </a:cubicBezTo>
                <a:cubicBezTo>
                  <a:pt x="436105" y="1649"/>
                  <a:pt x="427567" y="1058"/>
                  <a:pt x="419100" y="0"/>
                </a:cubicBezTo>
                <a:cubicBezTo>
                  <a:pt x="413808" y="1058"/>
                  <a:pt x="405638" y="-1652"/>
                  <a:pt x="403225" y="3175"/>
                </a:cubicBezTo>
                <a:cubicBezTo>
                  <a:pt x="401217" y="7191"/>
                  <a:pt x="409875" y="9251"/>
                  <a:pt x="412750" y="12700"/>
                </a:cubicBezTo>
                <a:cubicBezTo>
                  <a:pt x="425979" y="28575"/>
                  <a:pt x="411163" y="16933"/>
                  <a:pt x="428625" y="28575"/>
                </a:cubicBezTo>
                <a:cubicBezTo>
                  <a:pt x="430742" y="31750"/>
                  <a:pt x="433425" y="34613"/>
                  <a:pt x="434975" y="38100"/>
                </a:cubicBezTo>
                <a:cubicBezTo>
                  <a:pt x="437693" y="44217"/>
                  <a:pt x="441325" y="57150"/>
                  <a:pt x="441325" y="57150"/>
                </a:cubicBezTo>
                <a:cubicBezTo>
                  <a:pt x="443576" y="75160"/>
                  <a:pt x="443180" y="80266"/>
                  <a:pt x="447675" y="95250"/>
                </a:cubicBezTo>
                <a:cubicBezTo>
                  <a:pt x="449598" y="101661"/>
                  <a:pt x="450312" y="108731"/>
                  <a:pt x="454025" y="114300"/>
                </a:cubicBezTo>
                <a:cubicBezTo>
                  <a:pt x="466228" y="132605"/>
                  <a:pt x="455663" y="114947"/>
                  <a:pt x="463550" y="133350"/>
                </a:cubicBezTo>
                <a:cubicBezTo>
                  <a:pt x="465414" y="137700"/>
                  <a:pt x="468238" y="141618"/>
                  <a:pt x="469900" y="146050"/>
                </a:cubicBezTo>
                <a:cubicBezTo>
                  <a:pt x="471432" y="150136"/>
                  <a:pt x="471543" y="154664"/>
                  <a:pt x="473075" y="158750"/>
                </a:cubicBezTo>
                <a:cubicBezTo>
                  <a:pt x="485527" y="191956"/>
                  <a:pt x="474450" y="151551"/>
                  <a:pt x="482600" y="184150"/>
                </a:cubicBezTo>
                <a:cubicBezTo>
                  <a:pt x="480483" y="227542"/>
                  <a:pt x="478960" y="270966"/>
                  <a:pt x="476250" y="314325"/>
                </a:cubicBezTo>
                <a:cubicBezTo>
                  <a:pt x="475783" y="321794"/>
                  <a:pt x="474414" y="329187"/>
                  <a:pt x="473075" y="336550"/>
                </a:cubicBezTo>
                <a:cubicBezTo>
                  <a:pt x="472294" y="340843"/>
                  <a:pt x="473213" y="346410"/>
                  <a:pt x="469900" y="349250"/>
                </a:cubicBezTo>
                <a:cubicBezTo>
                  <a:pt x="464818" y="353606"/>
                  <a:pt x="457414" y="354287"/>
                  <a:pt x="450850" y="355600"/>
                </a:cubicBezTo>
                <a:lnTo>
                  <a:pt x="434975" y="358775"/>
                </a:lnTo>
                <a:cubicBezTo>
                  <a:pt x="428641" y="359927"/>
                  <a:pt x="422238" y="360687"/>
                  <a:pt x="415925" y="361950"/>
                </a:cubicBezTo>
                <a:cubicBezTo>
                  <a:pt x="411646" y="362806"/>
                  <a:pt x="407485" y="364178"/>
                  <a:pt x="403225" y="365125"/>
                </a:cubicBezTo>
                <a:cubicBezTo>
                  <a:pt x="397957" y="366296"/>
                  <a:pt x="392642" y="367242"/>
                  <a:pt x="387350" y="368300"/>
                </a:cubicBezTo>
                <a:cubicBezTo>
                  <a:pt x="368300" y="367242"/>
                  <a:pt x="349193" y="366934"/>
                  <a:pt x="330200" y="365125"/>
                </a:cubicBezTo>
                <a:cubicBezTo>
                  <a:pt x="318055" y="363968"/>
                  <a:pt x="307212" y="351281"/>
                  <a:pt x="301625" y="342900"/>
                </a:cubicBezTo>
                <a:cubicBezTo>
                  <a:pt x="299508" y="339725"/>
                  <a:pt x="298255" y="335759"/>
                  <a:pt x="295275" y="333375"/>
                </a:cubicBezTo>
                <a:cubicBezTo>
                  <a:pt x="292662" y="331284"/>
                  <a:pt x="288743" y="331697"/>
                  <a:pt x="285750" y="330200"/>
                </a:cubicBezTo>
                <a:cubicBezTo>
                  <a:pt x="282337" y="328493"/>
                  <a:pt x="279400" y="325967"/>
                  <a:pt x="276225" y="323850"/>
                </a:cubicBezTo>
                <a:cubicBezTo>
                  <a:pt x="260754" y="300644"/>
                  <a:pt x="281345" y="328116"/>
                  <a:pt x="257175" y="307975"/>
                </a:cubicBezTo>
                <a:cubicBezTo>
                  <a:pt x="238027" y="292018"/>
                  <a:pt x="264042" y="302856"/>
                  <a:pt x="241300" y="295275"/>
                </a:cubicBezTo>
                <a:cubicBezTo>
                  <a:pt x="236274" y="287737"/>
                  <a:pt x="231332" y="279942"/>
                  <a:pt x="225425" y="273050"/>
                </a:cubicBezTo>
                <a:cubicBezTo>
                  <a:pt x="222503" y="269641"/>
                  <a:pt x="218657" y="267069"/>
                  <a:pt x="215900" y="263525"/>
                </a:cubicBezTo>
                <a:cubicBezTo>
                  <a:pt x="209107" y="254791"/>
                  <a:pt x="203656" y="241604"/>
                  <a:pt x="193675" y="234950"/>
                </a:cubicBezTo>
                <a:cubicBezTo>
                  <a:pt x="190890" y="233094"/>
                  <a:pt x="187143" y="233272"/>
                  <a:pt x="184150" y="231775"/>
                </a:cubicBezTo>
                <a:cubicBezTo>
                  <a:pt x="180737" y="230068"/>
                  <a:pt x="177800" y="227542"/>
                  <a:pt x="174625" y="225425"/>
                </a:cubicBezTo>
                <a:cubicBezTo>
                  <a:pt x="172508" y="222250"/>
                  <a:pt x="170718" y="218831"/>
                  <a:pt x="168275" y="215900"/>
                </a:cubicBezTo>
                <a:cubicBezTo>
                  <a:pt x="165400" y="212451"/>
                  <a:pt x="161241" y="210111"/>
                  <a:pt x="158750" y="206375"/>
                </a:cubicBezTo>
                <a:cubicBezTo>
                  <a:pt x="146481" y="187972"/>
                  <a:pt x="167352" y="204702"/>
                  <a:pt x="146050" y="190500"/>
                </a:cubicBezTo>
                <a:cubicBezTo>
                  <a:pt x="143933" y="187325"/>
                  <a:pt x="142680" y="183359"/>
                  <a:pt x="139700" y="180975"/>
                </a:cubicBezTo>
                <a:cubicBezTo>
                  <a:pt x="137087" y="178884"/>
                  <a:pt x="133168" y="179297"/>
                  <a:pt x="130175" y="177800"/>
                </a:cubicBezTo>
                <a:cubicBezTo>
                  <a:pt x="116240" y="170832"/>
                  <a:pt x="124649" y="170666"/>
                  <a:pt x="107950" y="165100"/>
                </a:cubicBezTo>
                <a:cubicBezTo>
                  <a:pt x="99671" y="162340"/>
                  <a:pt x="82550" y="158750"/>
                  <a:pt x="82550" y="158750"/>
                </a:cubicBezTo>
                <a:cubicBezTo>
                  <a:pt x="79375" y="155575"/>
                  <a:pt x="75635" y="152879"/>
                  <a:pt x="73025" y="149225"/>
                </a:cubicBezTo>
                <a:cubicBezTo>
                  <a:pt x="69014" y="143610"/>
                  <a:pt x="66039" y="131999"/>
                  <a:pt x="60325" y="127000"/>
                </a:cubicBezTo>
                <a:cubicBezTo>
                  <a:pt x="54582" y="121974"/>
                  <a:pt x="41275" y="114300"/>
                  <a:pt x="41275" y="114300"/>
                </a:cubicBezTo>
                <a:cubicBezTo>
                  <a:pt x="43392" y="117475"/>
                  <a:pt x="45918" y="120412"/>
                  <a:pt x="47625" y="123825"/>
                </a:cubicBezTo>
                <a:cubicBezTo>
                  <a:pt x="49122" y="126818"/>
                  <a:pt x="48433" y="130983"/>
                  <a:pt x="50800" y="133350"/>
                </a:cubicBezTo>
                <a:cubicBezTo>
                  <a:pt x="53167" y="135717"/>
                  <a:pt x="57150" y="135467"/>
                  <a:pt x="60325" y="136525"/>
                </a:cubicBezTo>
                <a:cubicBezTo>
                  <a:pt x="62442" y="139700"/>
                  <a:pt x="64140" y="143198"/>
                  <a:pt x="66675" y="146050"/>
                </a:cubicBezTo>
                <a:cubicBezTo>
                  <a:pt x="72641" y="152762"/>
                  <a:pt x="80744" y="157628"/>
                  <a:pt x="85725" y="165100"/>
                </a:cubicBezTo>
                <a:cubicBezTo>
                  <a:pt x="87842" y="168275"/>
                  <a:pt x="89178" y="172142"/>
                  <a:pt x="92075" y="174625"/>
                </a:cubicBezTo>
                <a:cubicBezTo>
                  <a:pt x="96760" y="178641"/>
                  <a:pt x="102658" y="180975"/>
                  <a:pt x="107950" y="184150"/>
                </a:cubicBezTo>
                <a:cubicBezTo>
                  <a:pt x="119592" y="201612"/>
                  <a:pt x="107950" y="186796"/>
                  <a:pt x="123825" y="200025"/>
                </a:cubicBezTo>
                <a:cubicBezTo>
                  <a:pt x="138152" y="211964"/>
                  <a:pt x="127826" y="207300"/>
                  <a:pt x="142875" y="215900"/>
                </a:cubicBezTo>
                <a:cubicBezTo>
                  <a:pt x="146984" y="218248"/>
                  <a:pt x="151724" y="219499"/>
                  <a:pt x="155575" y="222250"/>
                </a:cubicBezTo>
                <a:cubicBezTo>
                  <a:pt x="159229" y="224860"/>
                  <a:pt x="161556" y="229018"/>
                  <a:pt x="165100" y="231775"/>
                </a:cubicBezTo>
                <a:cubicBezTo>
                  <a:pt x="171124" y="236460"/>
                  <a:pt x="177800" y="240242"/>
                  <a:pt x="184150" y="244475"/>
                </a:cubicBezTo>
                <a:cubicBezTo>
                  <a:pt x="187325" y="246592"/>
                  <a:pt x="191291" y="247845"/>
                  <a:pt x="193675" y="250825"/>
                </a:cubicBezTo>
                <a:cubicBezTo>
                  <a:pt x="197908" y="256117"/>
                  <a:pt x="201583" y="261908"/>
                  <a:pt x="206375" y="266700"/>
                </a:cubicBezTo>
                <a:cubicBezTo>
                  <a:pt x="209073" y="269398"/>
                  <a:pt x="213202" y="270352"/>
                  <a:pt x="215900" y="273050"/>
                </a:cubicBezTo>
                <a:cubicBezTo>
                  <a:pt x="219642" y="276792"/>
                  <a:pt x="222349" y="281444"/>
                  <a:pt x="225425" y="285750"/>
                </a:cubicBezTo>
                <a:cubicBezTo>
                  <a:pt x="227643" y="288855"/>
                  <a:pt x="228903" y="292762"/>
                  <a:pt x="231775" y="295275"/>
                </a:cubicBezTo>
                <a:cubicBezTo>
                  <a:pt x="237518" y="300301"/>
                  <a:pt x="244475" y="303742"/>
                  <a:pt x="250825" y="307975"/>
                </a:cubicBezTo>
                <a:cubicBezTo>
                  <a:pt x="254000" y="310092"/>
                  <a:pt x="256648" y="313400"/>
                  <a:pt x="260350" y="314325"/>
                </a:cubicBezTo>
                <a:lnTo>
                  <a:pt x="273050" y="317500"/>
                </a:lnTo>
                <a:cubicBezTo>
                  <a:pt x="278342" y="320675"/>
                  <a:pt x="283692" y="323754"/>
                  <a:pt x="288925" y="327025"/>
                </a:cubicBezTo>
                <a:cubicBezTo>
                  <a:pt x="300627" y="334338"/>
                  <a:pt x="310319" y="346544"/>
                  <a:pt x="323850" y="349250"/>
                </a:cubicBezTo>
                <a:lnTo>
                  <a:pt x="339725" y="352425"/>
                </a:lnTo>
                <a:cubicBezTo>
                  <a:pt x="343958" y="354542"/>
                  <a:pt x="347993" y="357113"/>
                  <a:pt x="352425" y="358775"/>
                </a:cubicBezTo>
                <a:cubicBezTo>
                  <a:pt x="356511" y="360307"/>
                  <a:pt x="363745" y="357810"/>
                  <a:pt x="365125" y="361950"/>
                </a:cubicBezTo>
                <a:cubicBezTo>
                  <a:pt x="366332" y="365570"/>
                  <a:pt x="358775" y="366183"/>
                  <a:pt x="355600" y="368300"/>
                </a:cubicBezTo>
                <a:cubicBezTo>
                  <a:pt x="342383" y="367199"/>
                  <a:pt x="314260" y="365903"/>
                  <a:pt x="298450" y="361950"/>
                </a:cubicBezTo>
                <a:cubicBezTo>
                  <a:pt x="291956" y="360327"/>
                  <a:pt x="279400" y="355600"/>
                  <a:pt x="279400" y="355600"/>
                </a:cubicBezTo>
                <a:cubicBezTo>
                  <a:pt x="276225" y="352425"/>
                  <a:pt x="273611" y="348566"/>
                  <a:pt x="269875" y="346075"/>
                </a:cubicBezTo>
                <a:cubicBezTo>
                  <a:pt x="267090" y="344219"/>
                  <a:pt x="263188" y="344674"/>
                  <a:pt x="260350" y="342900"/>
                </a:cubicBezTo>
                <a:cubicBezTo>
                  <a:pt x="254603" y="339308"/>
                  <a:pt x="249540" y="334702"/>
                  <a:pt x="244475" y="330200"/>
                </a:cubicBezTo>
                <a:cubicBezTo>
                  <a:pt x="240000" y="326223"/>
                  <a:pt x="236281" y="321442"/>
                  <a:pt x="231775" y="317500"/>
                </a:cubicBezTo>
                <a:cubicBezTo>
                  <a:pt x="227793" y="314015"/>
                  <a:pt x="223008" y="311515"/>
                  <a:pt x="219075" y="307975"/>
                </a:cubicBezTo>
                <a:cubicBezTo>
                  <a:pt x="212400" y="301968"/>
                  <a:pt x="206375" y="295275"/>
                  <a:pt x="200025" y="288925"/>
                </a:cubicBezTo>
                <a:cubicBezTo>
                  <a:pt x="195792" y="284692"/>
                  <a:pt x="190646" y="281206"/>
                  <a:pt x="187325" y="276225"/>
                </a:cubicBezTo>
                <a:cubicBezTo>
                  <a:pt x="185208" y="273050"/>
                  <a:pt x="183955" y="269084"/>
                  <a:pt x="180975" y="266700"/>
                </a:cubicBezTo>
                <a:cubicBezTo>
                  <a:pt x="178362" y="264609"/>
                  <a:pt x="174376" y="265150"/>
                  <a:pt x="171450" y="263525"/>
                </a:cubicBezTo>
                <a:cubicBezTo>
                  <a:pt x="164779" y="259819"/>
                  <a:pt x="158750" y="255058"/>
                  <a:pt x="152400" y="250825"/>
                </a:cubicBezTo>
                <a:cubicBezTo>
                  <a:pt x="149225" y="248708"/>
                  <a:pt x="145573" y="247173"/>
                  <a:pt x="142875" y="244475"/>
                </a:cubicBezTo>
                <a:cubicBezTo>
                  <a:pt x="138642" y="240242"/>
                  <a:pt x="135047" y="235255"/>
                  <a:pt x="130175" y="231775"/>
                </a:cubicBezTo>
                <a:cubicBezTo>
                  <a:pt x="127452" y="229830"/>
                  <a:pt x="123643" y="230097"/>
                  <a:pt x="120650" y="228600"/>
                </a:cubicBezTo>
                <a:cubicBezTo>
                  <a:pt x="117237" y="226893"/>
                  <a:pt x="114300" y="224367"/>
                  <a:pt x="111125" y="222250"/>
                </a:cubicBezTo>
                <a:cubicBezTo>
                  <a:pt x="97090" y="201198"/>
                  <a:pt x="113585" y="224591"/>
                  <a:pt x="95250" y="203200"/>
                </a:cubicBezTo>
                <a:cubicBezTo>
                  <a:pt x="66658" y="169842"/>
                  <a:pt x="102606" y="210323"/>
                  <a:pt x="79375" y="177800"/>
                </a:cubicBezTo>
                <a:cubicBezTo>
                  <a:pt x="76765" y="174146"/>
                  <a:pt x="72725" y="171724"/>
                  <a:pt x="69850" y="168275"/>
                </a:cubicBezTo>
                <a:cubicBezTo>
                  <a:pt x="67407" y="165344"/>
                  <a:pt x="65207" y="162163"/>
                  <a:pt x="63500" y="158750"/>
                </a:cubicBezTo>
                <a:cubicBezTo>
                  <a:pt x="56591" y="144931"/>
                  <a:pt x="64986" y="151941"/>
                  <a:pt x="53975" y="136525"/>
                </a:cubicBezTo>
                <a:cubicBezTo>
                  <a:pt x="51365" y="132871"/>
                  <a:pt x="47625" y="130175"/>
                  <a:pt x="44450" y="127000"/>
                </a:cubicBezTo>
                <a:cubicBezTo>
                  <a:pt x="33475" y="143462"/>
                  <a:pt x="34925" y="138060"/>
                  <a:pt x="34925" y="168275"/>
                </a:cubicBezTo>
                <a:cubicBezTo>
                  <a:pt x="34925" y="172639"/>
                  <a:pt x="34748" y="178181"/>
                  <a:pt x="38100" y="180975"/>
                </a:cubicBezTo>
                <a:cubicBezTo>
                  <a:pt x="42246" y="184430"/>
                  <a:pt x="48683" y="183092"/>
                  <a:pt x="53975" y="184150"/>
                </a:cubicBezTo>
                <a:cubicBezTo>
                  <a:pt x="62442" y="190500"/>
                  <a:pt x="69549" y="199269"/>
                  <a:pt x="79375" y="203200"/>
                </a:cubicBezTo>
                <a:cubicBezTo>
                  <a:pt x="98357" y="210793"/>
                  <a:pt x="89843" y="207748"/>
                  <a:pt x="104775" y="212725"/>
                </a:cubicBezTo>
                <a:cubicBezTo>
                  <a:pt x="109008" y="215900"/>
                  <a:pt x="113169" y="219174"/>
                  <a:pt x="117475" y="222250"/>
                </a:cubicBezTo>
                <a:cubicBezTo>
                  <a:pt x="120580" y="224468"/>
                  <a:pt x="124302" y="225902"/>
                  <a:pt x="127000" y="228600"/>
                </a:cubicBezTo>
                <a:cubicBezTo>
                  <a:pt x="130742" y="232342"/>
                  <a:pt x="132985" y="237367"/>
                  <a:pt x="136525" y="241300"/>
                </a:cubicBezTo>
                <a:cubicBezTo>
                  <a:pt x="142532" y="247975"/>
                  <a:pt x="150594" y="252878"/>
                  <a:pt x="155575" y="260350"/>
                </a:cubicBezTo>
                <a:cubicBezTo>
                  <a:pt x="164416" y="273611"/>
                  <a:pt x="159227" y="267177"/>
                  <a:pt x="171450" y="279400"/>
                </a:cubicBezTo>
                <a:cubicBezTo>
                  <a:pt x="172508" y="282575"/>
                  <a:pt x="177800" y="289983"/>
                  <a:pt x="174625" y="288925"/>
                </a:cubicBezTo>
                <a:cubicBezTo>
                  <a:pt x="168945" y="287032"/>
                  <a:pt x="166431" y="280167"/>
                  <a:pt x="161925" y="276225"/>
                </a:cubicBezTo>
                <a:cubicBezTo>
                  <a:pt x="116172" y="236191"/>
                  <a:pt x="175261" y="289984"/>
                  <a:pt x="139700" y="260350"/>
                </a:cubicBezTo>
                <a:cubicBezTo>
                  <a:pt x="136251" y="257475"/>
                  <a:pt x="133767" y="253519"/>
                  <a:pt x="130175" y="250825"/>
                </a:cubicBezTo>
                <a:cubicBezTo>
                  <a:pt x="125238" y="247122"/>
                  <a:pt x="119237" y="245003"/>
                  <a:pt x="114300" y="241300"/>
                </a:cubicBezTo>
                <a:cubicBezTo>
                  <a:pt x="110708" y="238606"/>
                  <a:pt x="108224" y="234650"/>
                  <a:pt x="104775" y="231775"/>
                </a:cubicBezTo>
                <a:cubicBezTo>
                  <a:pt x="101844" y="229332"/>
                  <a:pt x="98425" y="227542"/>
                  <a:pt x="95250" y="225425"/>
                </a:cubicBezTo>
                <a:cubicBezTo>
                  <a:pt x="98959" y="236551"/>
                  <a:pt x="97248" y="236151"/>
                  <a:pt x="107950" y="244475"/>
                </a:cubicBezTo>
                <a:cubicBezTo>
                  <a:pt x="113974" y="249160"/>
                  <a:pt x="127000" y="257175"/>
                  <a:pt x="127000" y="257175"/>
                </a:cubicBezTo>
                <a:cubicBezTo>
                  <a:pt x="129117" y="260350"/>
                  <a:pt x="131800" y="263213"/>
                  <a:pt x="133350" y="266700"/>
                </a:cubicBezTo>
                <a:cubicBezTo>
                  <a:pt x="136068" y="272817"/>
                  <a:pt x="134131" y="282037"/>
                  <a:pt x="139700" y="285750"/>
                </a:cubicBezTo>
                <a:cubicBezTo>
                  <a:pt x="162688" y="301075"/>
                  <a:pt x="151924" y="295037"/>
                  <a:pt x="171450" y="304800"/>
                </a:cubicBezTo>
                <a:cubicBezTo>
                  <a:pt x="173567" y="307975"/>
                  <a:pt x="174625" y="312208"/>
                  <a:pt x="177800" y="314325"/>
                </a:cubicBezTo>
                <a:cubicBezTo>
                  <a:pt x="181431" y="316746"/>
                  <a:pt x="186360" y="316120"/>
                  <a:pt x="190500" y="317500"/>
                </a:cubicBezTo>
                <a:cubicBezTo>
                  <a:pt x="195907" y="319302"/>
                  <a:pt x="200968" y="322048"/>
                  <a:pt x="206375" y="323850"/>
                </a:cubicBezTo>
                <a:cubicBezTo>
                  <a:pt x="210515" y="325230"/>
                  <a:pt x="214989" y="325493"/>
                  <a:pt x="219075" y="327025"/>
                </a:cubicBezTo>
                <a:cubicBezTo>
                  <a:pt x="223507" y="328687"/>
                  <a:pt x="227450" y="331453"/>
                  <a:pt x="231775" y="333375"/>
                </a:cubicBezTo>
                <a:cubicBezTo>
                  <a:pt x="236983" y="335690"/>
                  <a:pt x="242358" y="337608"/>
                  <a:pt x="247650" y="339725"/>
                </a:cubicBezTo>
                <a:cubicBezTo>
                  <a:pt x="250825" y="343958"/>
                  <a:pt x="253433" y="348683"/>
                  <a:pt x="257175" y="352425"/>
                </a:cubicBezTo>
                <a:cubicBezTo>
                  <a:pt x="264293" y="359543"/>
                  <a:pt x="273521" y="364276"/>
                  <a:pt x="282575" y="368300"/>
                </a:cubicBezTo>
                <a:cubicBezTo>
                  <a:pt x="287783" y="370615"/>
                  <a:pt x="293447" y="371921"/>
                  <a:pt x="298450" y="374650"/>
                </a:cubicBezTo>
                <a:cubicBezTo>
                  <a:pt x="305150" y="378304"/>
                  <a:pt x="310908" y="383505"/>
                  <a:pt x="317500" y="387350"/>
                </a:cubicBezTo>
                <a:cubicBezTo>
                  <a:pt x="330968" y="395207"/>
                  <a:pt x="350938" y="401738"/>
                  <a:pt x="361950" y="412750"/>
                </a:cubicBezTo>
                <a:lnTo>
                  <a:pt x="371475" y="422275"/>
                </a:lnTo>
                <a:cubicBezTo>
                  <a:pt x="372533" y="425450"/>
                  <a:pt x="373153" y="428807"/>
                  <a:pt x="374650" y="431800"/>
                </a:cubicBezTo>
                <a:cubicBezTo>
                  <a:pt x="376357" y="435213"/>
                  <a:pt x="380460" y="437547"/>
                  <a:pt x="381000" y="441325"/>
                </a:cubicBezTo>
                <a:cubicBezTo>
                  <a:pt x="381617" y="445645"/>
                  <a:pt x="378883" y="449792"/>
                  <a:pt x="377825" y="454025"/>
                </a:cubicBezTo>
                <a:cubicBezTo>
                  <a:pt x="363375" y="443187"/>
                  <a:pt x="343169" y="428894"/>
                  <a:pt x="330200" y="415925"/>
                </a:cubicBezTo>
                <a:cubicBezTo>
                  <a:pt x="324355" y="410080"/>
                  <a:pt x="319990" y="402894"/>
                  <a:pt x="314325" y="396875"/>
                </a:cubicBezTo>
                <a:cubicBezTo>
                  <a:pt x="303041" y="384886"/>
                  <a:pt x="291042" y="373592"/>
                  <a:pt x="279400" y="361950"/>
                </a:cubicBezTo>
                <a:cubicBezTo>
                  <a:pt x="270741" y="353291"/>
                  <a:pt x="268036" y="349688"/>
                  <a:pt x="257175" y="342900"/>
                </a:cubicBezTo>
                <a:cubicBezTo>
                  <a:pt x="253161" y="340392"/>
                  <a:pt x="248612" y="338849"/>
                  <a:pt x="244475" y="336550"/>
                </a:cubicBezTo>
                <a:cubicBezTo>
                  <a:pt x="239080" y="333553"/>
                  <a:pt x="234330" y="329317"/>
                  <a:pt x="228600" y="327025"/>
                </a:cubicBezTo>
                <a:cubicBezTo>
                  <a:pt x="223590" y="325021"/>
                  <a:pt x="218017" y="324908"/>
                  <a:pt x="212725" y="323850"/>
                </a:cubicBezTo>
                <a:cubicBezTo>
                  <a:pt x="166885" y="300930"/>
                  <a:pt x="184513" y="311241"/>
                  <a:pt x="196850" y="314325"/>
                </a:cubicBezTo>
                <a:cubicBezTo>
                  <a:pt x="202085" y="315634"/>
                  <a:pt x="207433" y="316442"/>
                  <a:pt x="212725" y="317500"/>
                </a:cubicBezTo>
                <a:cubicBezTo>
                  <a:pt x="221192" y="325967"/>
                  <a:pt x="228546" y="335716"/>
                  <a:pt x="238125" y="342900"/>
                </a:cubicBezTo>
                <a:cubicBezTo>
                  <a:pt x="248163" y="350429"/>
                  <a:pt x="252390" y="352663"/>
                  <a:pt x="260350" y="361950"/>
                </a:cubicBezTo>
                <a:cubicBezTo>
                  <a:pt x="263794" y="365968"/>
                  <a:pt x="266799" y="370344"/>
                  <a:pt x="269875" y="374650"/>
                </a:cubicBezTo>
                <a:cubicBezTo>
                  <a:pt x="272093" y="377755"/>
                  <a:pt x="273527" y="381477"/>
                  <a:pt x="276225" y="384175"/>
                </a:cubicBezTo>
                <a:cubicBezTo>
                  <a:pt x="278923" y="386873"/>
                  <a:pt x="283052" y="387827"/>
                  <a:pt x="285750" y="390525"/>
                </a:cubicBezTo>
                <a:cubicBezTo>
                  <a:pt x="289492" y="394267"/>
                  <a:pt x="291831" y="399207"/>
                  <a:pt x="295275" y="403225"/>
                </a:cubicBezTo>
                <a:cubicBezTo>
                  <a:pt x="298197" y="406634"/>
                  <a:pt x="302043" y="409206"/>
                  <a:pt x="304800" y="412750"/>
                </a:cubicBezTo>
                <a:cubicBezTo>
                  <a:pt x="309485" y="418774"/>
                  <a:pt x="314087" y="424974"/>
                  <a:pt x="317500" y="431800"/>
                </a:cubicBezTo>
                <a:cubicBezTo>
                  <a:pt x="321382" y="439564"/>
                  <a:pt x="324590" y="447293"/>
                  <a:pt x="330200" y="454025"/>
                </a:cubicBezTo>
                <a:cubicBezTo>
                  <a:pt x="333075" y="457474"/>
                  <a:pt x="336550" y="460375"/>
                  <a:pt x="339725" y="463550"/>
                </a:cubicBezTo>
                <a:cubicBezTo>
                  <a:pt x="344877" y="479007"/>
                  <a:pt x="340411" y="468956"/>
                  <a:pt x="352425" y="485775"/>
                </a:cubicBezTo>
                <a:cubicBezTo>
                  <a:pt x="354643" y="488880"/>
                  <a:pt x="358775" y="499116"/>
                  <a:pt x="358775" y="495300"/>
                </a:cubicBezTo>
                <a:cubicBezTo>
                  <a:pt x="358775" y="490567"/>
                  <a:pt x="354724" y="486737"/>
                  <a:pt x="352425" y="482600"/>
                </a:cubicBezTo>
                <a:cubicBezTo>
                  <a:pt x="325447" y="434039"/>
                  <a:pt x="358282" y="492070"/>
                  <a:pt x="333375" y="457200"/>
                </a:cubicBezTo>
                <a:cubicBezTo>
                  <a:pt x="330624" y="453349"/>
                  <a:pt x="329776" y="448351"/>
                  <a:pt x="327025" y="444500"/>
                </a:cubicBezTo>
                <a:cubicBezTo>
                  <a:pt x="324415" y="440846"/>
                  <a:pt x="314806" y="431383"/>
                  <a:pt x="317500" y="434975"/>
                </a:cubicBezTo>
                <a:cubicBezTo>
                  <a:pt x="320675" y="439208"/>
                  <a:pt x="324220" y="443188"/>
                  <a:pt x="327025" y="447675"/>
                </a:cubicBezTo>
                <a:cubicBezTo>
                  <a:pt x="329533" y="451689"/>
                  <a:pt x="330591" y="456547"/>
                  <a:pt x="333375" y="460375"/>
                </a:cubicBezTo>
                <a:cubicBezTo>
                  <a:pt x="343140" y="473802"/>
                  <a:pt x="351143" y="481318"/>
                  <a:pt x="361950" y="492125"/>
                </a:cubicBezTo>
                <a:cubicBezTo>
                  <a:pt x="363008" y="500592"/>
                  <a:pt x="359092" y="511492"/>
                  <a:pt x="365125" y="517525"/>
                </a:cubicBezTo>
                <a:cubicBezTo>
                  <a:pt x="369155" y="521555"/>
                  <a:pt x="369673" y="507057"/>
                  <a:pt x="371475" y="501650"/>
                </a:cubicBezTo>
                <a:cubicBezTo>
                  <a:pt x="374720" y="491914"/>
                  <a:pt x="379527" y="474598"/>
                  <a:pt x="381000" y="463550"/>
                </a:cubicBezTo>
                <a:cubicBezTo>
                  <a:pt x="382406" y="453007"/>
                  <a:pt x="383117" y="442383"/>
                  <a:pt x="384175" y="431800"/>
                </a:cubicBezTo>
                <a:cubicBezTo>
                  <a:pt x="380763" y="380627"/>
                  <a:pt x="395690" y="375477"/>
                  <a:pt x="355600" y="393700"/>
                </a:cubicBezTo>
                <a:cubicBezTo>
                  <a:pt x="352126" y="395279"/>
                  <a:pt x="349250" y="397933"/>
                  <a:pt x="346075" y="400050"/>
                </a:cubicBezTo>
                <a:cubicBezTo>
                  <a:pt x="341842" y="397933"/>
                  <a:pt x="328763" y="394764"/>
                  <a:pt x="333375" y="393700"/>
                </a:cubicBezTo>
                <a:cubicBezTo>
                  <a:pt x="366543" y="386046"/>
                  <a:pt x="381250" y="389654"/>
                  <a:pt x="409575" y="393700"/>
                </a:cubicBezTo>
                <a:cubicBezTo>
                  <a:pt x="410633" y="398992"/>
                  <a:pt x="412750" y="404179"/>
                  <a:pt x="412750" y="409575"/>
                </a:cubicBezTo>
                <a:cubicBezTo>
                  <a:pt x="412750" y="415244"/>
                  <a:pt x="404367" y="445619"/>
                  <a:pt x="403225" y="447675"/>
                </a:cubicBezTo>
                <a:cubicBezTo>
                  <a:pt x="401372" y="451011"/>
                  <a:pt x="396631" y="451582"/>
                  <a:pt x="393700" y="454025"/>
                </a:cubicBezTo>
                <a:cubicBezTo>
                  <a:pt x="390251" y="456900"/>
                  <a:pt x="387350" y="460375"/>
                  <a:pt x="384175" y="463550"/>
                </a:cubicBezTo>
                <a:cubicBezTo>
                  <a:pt x="383117" y="466725"/>
                  <a:pt x="382625" y="470149"/>
                  <a:pt x="381000" y="473075"/>
                </a:cubicBezTo>
                <a:cubicBezTo>
                  <a:pt x="377294" y="479746"/>
                  <a:pt x="368300" y="492125"/>
                  <a:pt x="368300" y="492125"/>
                </a:cubicBezTo>
                <a:cubicBezTo>
                  <a:pt x="361950" y="490008"/>
                  <a:pt x="352571" y="491587"/>
                  <a:pt x="349250" y="485775"/>
                </a:cubicBezTo>
                <a:cubicBezTo>
                  <a:pt x="346422" y="480827"/>
                  <a:pt x="352287" y="474538"/>
                  <a:pt x="355600" y="469900"/>
                </a:cubicBezTo>
                <a:cubicBezTo>
                  <a:pt x="357818" y="466795"/>
                  <a:pt x="361812" y="465443"/>
                  <a:pt x="365125" y="463550"/>
                </a:cubicBezTo>
                <a:cubicBezTo>
                  <a:pt x="378038" y="456171"/>
                  <a:pt x="376635" y="457498"/>
                  <a:pt x="390525" y="454025"/>
                </a:cubicBezTo>
                <a:cubicBezTo>
                  <a:pt x="394343" y="438751"/>
                  <a:pt x="405349" y="414049"/>
                  <a:pt x="387350" y="400050"/>
                </a:cubicBezTo>
                <a:cubicBezTo>
                  <a:pt x="382066" y="395941"/>
                  <a:pt x="374650" y="404283"/>
                  <a:pt x="368300" y="406400"/>
                </a:cubicBezTo>
                <a:cubicBezTo>
                  <a:pt x="364067" y="411692"/>
                  <a:pt x="359666" y="416854"/>
                  <a:pt x="355600" y="422275"/>
                </a:cubicBezTo>
                <a:cubicBezTo>
                  <a:pt x="353310" y="425328"/>
                  <a:pt x="349250" y="427984"/>
                  <a:pt x="349250" y="431800"/>
                </a:cubicBezTo>
                <a:cubicBezTo>
                  <a:pt x="349250" y="446767"/>
                  <a:pt x="343386" y="467599"/>
                  <a:pt x="355600" y="476250"/>
                </a:cubicBezTo>
                <a:cubicBezTo>
                  <a:pt x="374776" y="489833"/>
                  <a:pt x="402167" y="482600"/>
                  <a:pt x="425450" y="485775"/>
                </a:cubicBezTo>
                <a:cubicBezTo>
                  <a:pt x="427567" y="490008"/>
                  <a:pt x="428453" y="495128"/>
                  <a:pt x="431800" y="498475"/>
                </a:cubicBezTo>
                <a:cubicBezTo>
                  <a:pt x="436164" y="502839"/>
                  <a:pt x="442155" y="505240"/>
                  <a:pt x="447675" y="508000"/>
                </a:cubicBezTo>
                <a:cubicBezTo>
                  <a:pt x="452230" y="510277"/>
                  <a:pt x="465831" y="513333"/>
                  <a:pt x="469900" y="514350"/>
                </a:cubicBezTo>
                <a:cubicBezTo>
                  <a:pt x="473231" y="516848"/>
                  <a:pt x="485199" y="527916"/>
                  <a:pt x="492125" y="527050"/>
                </a:cubicBezTo>
                <a:cubicBezTo>
                  <a:pt x="497780" y="526343"/>
                  <a:pt x="502708" y="522817"/>
                  <a:pt x="508000" y="520700"/>
                </a:cubicBezTo>
                <a:cubicBezTo>
                  <a:pt x="479216" y="486159"/>
                  <a:pt x="494936" y="500095"/>
                  <a:pt x="431800" y="469900"/>
                </a:cubicBezTo>
                <a:cubicBezTo>
                  <a:pt x="427863" y="468017"/>
                  <a:pt x="414821" y="465869"/>
                  <a:pt x="419100" y="466725"/>
                </a:cubicBezTo>
                <a:cubicBezTo>
                  <a:pt x="428668" y="468639"/>
                  <a:pt x="438026" y="471628"/>
                  <a:pt x="447675" y="473075"/>
                </a:cubicBezTo>
                <a:cubicBezTo>
                  <a:pt x="460002" y="474924"/>
                  <a:pt x="518455" y="478811"/>
                  <a:pt x="527050" y="479425"/>
                </a:cubicBezTo>
                <a:cubicBezTo>
                  <a:pt x="532342" y="481542"/>
                  <a:pt x="538547" y="482126"/>
                  <a:pt x="542925" y="485775"/>
                </a:cubicBezTo>
                <a:cubicBezTo>
                  <a:pt x="556573" y="497148"/>
                  <a:pt x="534441" y="500117"/>
                  <a:pt x="530225" y="501650"/>
                </a:cubicBezTo>
                <a:cubicBezTo>
                  <a:pt x="523935" y="503937"/>
                  <a:pt x="517669" y="506377"/>
                  <a:pt x="511175" y="508000"/>
                </a:cubicBezTo>
                <a:cubicBezTo>
                  <a:pt x="504930" y="509561"/>
                  <a:pt x="498438" y="509912"/>
                  <a:pt x="492125" y="511175"/>
                </a:cubicBezTo>
                <a:cubicBezTo>
                  <a:pt x="487846" y="512031"/>
                  <a:pt x="483658" y="513292"/>
                  <a:pt x="479425" y="514350"/>
                </a:cubicBezTo>
                <a:cubicBezTo>
                  <a:pt x="478367" y="527050"/>
                  <a:pt x="487057" y="545696"/>
                  <a:pt x="476250" y="552450"/>
                </a:cubicBezTo>
                <a:cubicBezTo>
                  <a:pt x="470386" y="556115"/>
                  <a:pt x="452895" y="528530"/>
                  <a:pt x="447675" y="520700"/>
                </a:cubicBezTo>
                <a:cubicBezTo>
                  <a:pt x="448733" y="517525"/>
                  <a:pt x="448483" y="513542"/>
                  <a:pt x="450850" y="511175"/>
                </a:cubicBezTo>
                <a:cubicBezTo>
                  <a:pt x="453217" y="508808"/>
                  <a:pt x="457241" y="509175"/>
                  <a:pt x="460375" y="508000"/>
                </a:cubicBezTo>
                <a:cubicBezTo>
                  <a:pt x="465711" y="505999"/>
                  <a:pt x="470782" y="503258"/>
                  <a:pt x="476250" y="501650"/>
                </a:cubicBezTo>
                <a:cubicBezTo>
                  <a:pt x="488809" y="497956"/>
                  <a:pt x="514350" y="492125"/>
                  <a:pt x="514350" y="492125"/>
                </a:cubicBezTo>
                <a:cubicBezTo>
                  <a:pt x="516467" y="497417"/>
                  <a:pt x="520227" y="502320"/>
                  <a:pt x="520700" y="508000"/>
                </a:cubicBezTo>
                <a:cubicBezTo>
                  <a:pt x="521411" y="516532"/>
                  <a:pt x="516714" y="533468"/>
                  <a:pt x="514350" y="542925"/>
                </a:cubicBezTo>
                <a:cubicBezTo>
                  <a:pt x="516467" y="555625"/>
                  <a:pt x="516078" y="569008"/>
                  <a:pt x="520700" y="581025"/>
                </a:cubicBezTo>
                <a:cubicBezTo>
                  <a:pt x="521901" y="584149"/>
                  <a:pt x="527007" y="585119"/>
                  <a:pt x="530225" y="584200"/>
                </a:cubicBezTo>
                <a:cubicBezTo>
                  <a:pt x="535313" y="582746"/>
                  <a:pt x="538692" y="577850"/>
                  <a:pt x="542925" y="574675"/>
                </a:cubicBezTo>
                <a:cubicBezTo>
                  <a:pt x="543983" y="564092"/>
                  <a:pt x="544014" y="553355"/>
                  <a:pt x="546100" y="542925"/>
                </a:cubicBezTo>
                <a:cubicBezTo>
                  <a:pt x="547218" y="537336"/>
                  <a:pt x="552450" y="532749"/>
                  <a:pt x="552450" y="527050"/>
                </a:cubicBezTo>
                <a:cubicBezTo>
                  <a:pt x="552450" y="512083"/>
                  <a:pt x="548217" y="497417"/>
                  <a:pt x="546100" y="482600"/>
                </a:cubicBezTo>
                <a:cubicBezTo>
                  <a:pt x="545042" y="486833"/>
                  <a:pt x="540612" y="491600"/>
                  <a:pt x="542925" y="495300"/>
                </a:cubicBezTo>
                <a:cubicBezTo>
                  <a:pt x="550800" y="507900"/>
                  <a:pt x="560857" y="506445"/>
                  <a:pt x="571500" y="511175"/>
                </a:cubicBezTo>
                <a:cubicBezTo>
                  <a:pt x="601270" y="524406"/>
                  <a:pt x="579048" y="518783"/>
                  <a:pt x="609600" y="523875"/>
                </a:cubicBezTo>
                <a:cubicBezTo>
                  <a:pt x="593725" y="524933"/>
                  <a:pt x="577814" y="525542"/>
                  <a:pt x="561975" y="527050"/>
                </a:cubicBezTo>
                <a:cubicBezTo>
                  <a:pt x="555566" y="527660"/>
                  <a:pt x="548683" y="527346"/>
                  <a:pt x="542925" y="530225"/>
                </a:cubicBezTo>
                <a:cubicBezTo>
                  <a:pt x="539512" y="531932"/>
                  <a:pt x="538692" y="536575"/>
                  <a:pt x="536575" y="539750"/>
                </a:cubicBezTo>
                <a:lnTo>
                  <a:pt x="568325" y="542925"/>
                </a:lnTo>
                <a:cubicBezTo>
                  <a:pt x="576805" y="543867"/>
                  <a:pt x="586093" y="542284"/>
                  <a:pt x="593725" y="546100"/>
                </a:cubicBezTo>
                <a:cubicBezTo>
                  <a:pt x="597628" y="548051"/>
                  <a:pt x="585314" y="548471"/>
                  <a:pt x="581025" y="549275"/>
                </a:cubicBezTo>
                <a:cubicBezTo>
                  <a:pt x="540489" y="556876"/>
                  <a:pt x="545725" y="555392"/>
                  <a:pt x="504825" y="558800"/>
                </a:cubicBezTo>
                <a:cubicBezTo>
                  <a:pt x="550035" y="565259"/>
                  <a:pt x="590967" y="573777"/>
                  <a:pt x="638175" y="561975"/>
                </a:cubicBezTo>
                <a:lnTo>
                  <a:pt x="600075" y="552450"/>
                </a:lnTo>
                <a:cubicBezTo>
                  <a:pt x="594822" y="551214"/>
                  <a:pt x="589492" y="550333"/>
                  <a:pt x="584200" y="549275"/>
                </a:cubicBezTo>
                <a:cubicBezTo>
                  <a:pt x="583142" y="543983"/>
                  <a:pt x="581025" y="538796"/>
                  <a:pt x="581025" y="533400"/>
                </a:cubicBezTo>
                <a:cubicBezTo>
                  <a:pt x="581025" y="530053"/>
                  <a:pt x="581025" y="524933"/>
                  <a:pt x="584200" y="523875"/>
                </a:cubicBezTo>
                <a:cubicBezTo>
                  <a:pt x="589320" y="522168"/>
                  <a:pt x="594783" y="525992"/>
                  <a:pt x="600075" y="527050"/>
                </a:cubicBezTo>
                <a:cubicBezTo>
                  <a:pt x="590550" y="519642"/>
                  <a:pt x="580033" y="513358"/>
                  <a:pt x="571500" y="504825"/>
                </a:cubicBezTo>
                <a:cubicBezTo>
                  <a:pt x="555453" y="488778"/>
                  <a:pt x="564155" y="494802"/>
                  <a:pt x="546100" y="485775"/>
                </a:cubicBezTo>
                <a:cubicBezTo>
                  <a:pt x="532342" y="487892"/>
                  <a:pt x="517859" y="487237"/>
                  <a:pt x="504825" y="492125"/>
                </a:cubicBezTo>
                <a:cubicBezTo>
                  <a:pt x="487023" y="498801"/>
                  <a:pt x="497900" y="526475"/>
                  <a:pt x="504825" y="533400"/>
                </a:cubicBezTo>
                <a:cubicBezTo>
                  <a:pt x="510117" y="538692"/>
                  <a:pt x="519590" y="535978"/>
                  <a:pt x="527050" y="536575"/>
                </a:cubicBezTo>
                <a:cubicBezTo>
                  <a:pt x="546069" y="538096"/>
                  <a:pt x="565150" y="538692"/>
                  <a:pt x="584200" y="539750"/>
                </a:cubicBezTo>
                <a:cubicBezTo>
                  <a:pt x="587375" y="542925"/>
                  <a:pt x="589989" y="546784"/>
                  <a:pt x="593725" y="549275"/>
                </a:cubicBezTo>
                <a:cubicBezTo>
                  <a:pt x="596510" y="551131"/>
                  <a:pt x="600044" y="551488"/>
                  <a:pt x="603250" y="552450"/>
                </a:cubicBezTo>
                <a:cubicBezTo>
                  <a:pt x="610630" y="554664"/>
                  <a:pt x="617786" y="558309"/>
                  <a:pt x="625475" y="558800"/>
                </a:cubicBezTo>
                <a:cubicBezTo>
                  <a:pt x="667736" y="561497"/>
                  <a:pt x="710142" y="560917"/>
                  <a:pt x="752475" y="561975"/>
                </a:cubicBezTo>
                <a:cubicBezTo>
                  <a:pt x="766474" y="560808"/>
                  <a:pt x="793750" y="570290"/>
                  <a:pt x="793750" y="549275"/>
                </a:cubicBezTo>
                <a:cubicBezTo>
                  <a:pt x="793750" y="545928"/>
                  <a:pt x="791633" y="542925"/>
                  <a:pt x="790575" y="539750"/>
                </a:cubicBezTo>
                <a:cubicBezTo>
                  <a:pt x="788458" y="542925"/>
                  <a:pt x="787205" y="546891"/>
                  <a:pt x="784225" y="549275"/>
                </a:cubicBezTo>
                <a:cubicBezTo>
                  <a:pt x="781612" y="551366"/>
                  <a:pt x="778008" y="551941"/>
                  <a:pt x="774700" y="552450"/>
                </a:cubicBezTo>
                <a:cubicBezTo>
                  <a:pt x="764188" y="554067"/>
                  <a:pt x="753558" y="554849"/>
                  <a:pt x="742950" y="555625"/>
                </a:cubicBezTo>
                <a:lnTo>
                  <a:pt x="644525" y="561975"/>
                </a:lnTo>
                <a:cubicBezTo>
                  <a:pt x="611466" y="556465"/>
                  <a:pt x="606985" y="557754"/>
                  <a:pt x="577850" y="546100"/>
                </a:cubicBezTo>
                <a:cubicBezTo>
                  <a:pt x="571258" y="543463"/>
                  <a:pt x="565263" y="539513"/>
                  <a:pt x="558800" y="536575"/>
                </a:cubicBezTo>
                <a:cubicBezTo>
                  <a:pt x="548360" y="531829"/>
                  <a:pt x="543316" y="530355"/>
                  <a:pt x="533400" y="527050"/>
                </a:cubicBezTo>
                <a:cubicBezTo>
                  <a:pt x="528108" y="522817"/>
                  <a:pt x="524302" y="514350"/>
                  <a:pt x="517525" y="514350"/>
                </a:cubicBezTo>
                <a:cubicBezTo>
                  <a:pt x="513161" y="514350"/>
                  <a:pt x="515297" y="522790"/>
                  <a:pt x="514350" y="527050"/>
                </a:cubicBezTo>
                <a:cubicBezTo>
                  <a:pt x="513179" y="532318"/>
                  <a:pt x="512346" y="537657"/>
                  <a:pt x="511175" y="542925"/>
                </a:cubicBezTo>
                <a:cubicBezTo>
                  <a:pt x="510228" y="547185"/>
                  <a:pt x="511972" y="553819"/>
                  <a:pt x="508000" y="555625"/>
                </a:cubicBezTo>
                <a:cubicBezTo>
                  <a:pt x="498317" y="560026"/>
                  <a:pt x="486833" y="557742"/>
                  <a:pt x="476250" y="558800"/>
                </a:cubicBezTo>
                <a:cubicBezTo>
                  <a:pt x="482600" y="563033"/>
                  <a:pt x="488708" y="567655"/>
                  <a:pt x="495300" y="571500"/>
                </a:cubicBezTo>
                <a:cubicBezTo>
                  <a:pt x="530975" y="592310"/>
                  <a:pt x="499807" y="570118"/>
                  <a:pt x="527050" y="590550"/>
                </a:cubicBezTo>
                <a:cubicBezTo>
                  <a:pt x="529167" y="594783"/>
                  <a:pt x="530370" y="599614"/>
                  <a:pt x="533400" y="603250"/>
                </a:cubicBezTo>
                <a:cubicBezTo>
                  <a:pt x="535843" y="606181"/>
                  <a:pt x="540541" y="606620"/>
                  <a:pt x="542925" y="609600"/>
                </a:cubicBezTo>
                <a:cubicBezTo>
                  <a:pt x="545016" y="612213"/>
                  <a:pt x="544603" y="616132"/>
                  <a:pt x="546100" y="619125"/>
                </a:cubicBezTo>
                <a:cubicBezTo>
                  <a:pt x="550520" y="627966"/>
                  <a:pt x="554953" y="631153"/>
                  <a:pt x="561975" y="638175"/>
                </a:cubicBezTo>
                <a:cubicBezTo>
                  <a:pt x="571116" y="665599"/>
                  <a:pt x="555923" y="628948"/>
                  <a:pt x="577850" y="650875"/>
                </a:cubicBezTo>
                <a:cubicBezTo>
                  <a:pt x="580936" y="653961"/>
                  <a:pt x="578860" y="659786"/>
                  <a:pt x="581025" y="663575"/>
                </a:cubicBezTo>
                <a:cubicBezTo>
                  <a:pt x="583253" y="667474"/>
                  <a:pt x="587793" y="669556"/>
                  <a:pt x="590550" y="673100"/>
                </a:cubicBezTo>
                <a:cubicBezTo>
                  <a:pt x="610496" y="698744"/>
                  <a:pt x="594336" y="686207"/>
                  <a:pt x="612775" y="698500"/>
                </a:cubicBezTo>
                <a:cubicBezTo>
                  <a:pt x="629157" y="747647"/>
                  <a:pt x="610381" y="696886"/>
                  <a:pt x="625475" y="727075"/>
                </a:cubicBezTo>
                <a:cubicBezTo>
                  <a:pt x="628024" y="732173"/>
                  <a:pt x="629877" y="737594"/>
                  <a:pt x="631825" y="742950"/>
                </a:cubicBezTo>
                <a:cubicBezTo>
                  <a:pt x="634112" y="749240"/>
                  <a:pt x="634462" y="756431"/>
                  <a:pt x="638175" y="762000"/>
                </a:cubicBezTo>
                <a:cubicBezTo>
                  <a:pt x="640292" y="765175"/>
                  <a:pt x="642525" y="768275"/>
                  <a:pt x="644525" y="771525"/>
                </a:cubicBezTo>
                <a:cubicBezTo>
                  <a:pt x="650994" y="782036"/>
                  <a:pt x="663575" y="803275"/>
                  <a:pt x="663575" y="803275"/>
                </a:cubicBezTo>
                <a:cubicBezTo>
                  <a:pt x="664592" y="807344"/>
                  <a:pt x="667648" y="820945"/>
                  <a:pt x="669925" y="825500"/>
                </a:cubicBezTo>
                <a:cubicBezTo>
                  <a:pt x="674345" y="834341"/>
                  <a:pt x="678778" y="837528"/>
                  <a:pt x="685800" y="844550"/>
                </a:cubicBezTo>
                <a:cubicBezTo>
                  <a:pt x="683149" y="820689"/>
                  <a:pt x="687565" y="820562"/>
                  <a:pt x="676275" y="806450"/>
                </a:cubicBezTo>
                <a:cubicBezTo>
                  <a:pt x="674405" y="804113"/>
                  <a:pt x="672042" y="802217"/>
                  <a:pt x="669925" y="800100"/>
                </a:cubicBezTo>
              </a:path>
            </a:pathLst>
          </a:custGeom>
          <a:noFill/>
          <a:ln>
            <a:solidFill>
              <a:schemeClr val="bg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4894264" y="4023336"/>
            <a:ext cx="730250" cy="800100"/>
          </a:xfrm>
          <a:custGeom>
            <a:avLst/>
            <a:gdLst>
              <a:gd name="connsiteX0" fmla="*/ 0 w 730250"/>
              <a:gd name="connsiteY0" fmla="*/ 34925 h 800100"/>
              <a:gd name="connsiteX1" fmla="*/ 44450 w 730250"/>
              <a:gd name="connsiteY1" fmla="*/ 57150 h 800100"/>
              <a:gd name="connsiteX2" fmla="*/ 53975 w 730250"/>
              <a:gd name="connsiteY2" fmla="*/ 66675 h 800100"/>
              <a:gd name="connsiteX3" fmla="*/ 63500 w 730250"/>
              <a:gd name="connsiteY3" fmla="*/ 69850 h 800100"/>
              <a:gd name="connsiteX4" fmla="*/ 69850 w 730250"/>
              <a:gd name="connsiteY4" fmla="*/ 79375 h 800100"/>
              <a:gd name="connsiteX5" fmla="*/ 57150 w 730250"/>
              <a:gd name="connsiteY5" fmla="*/ 76200 h 800100"/>
              <a:gd name="connsiteX6" fmla="*/ 38100 w 730250"/>
              <a:gd name="connsiteY6" fmla="*/ 69850 h 800100"/>
              <a:gd name="connsiteX7" fmla="*/ 31750 w 730250"/>
              <a:gd name="connsiteY7" fmla="*/ 60325 h 800100"/>
              <a:gd name="connsiteX8" fmla="*/ 19050 w 730250"/>
              <a:gd name="connsiteY8" fmla="*/ 47625 h 800100"/>
              <a:gd name="connsiteX9" fmla="*/ 22225 w 730250"/>
              <a:gd name="connsiteY9" fmla="*/ 6350 h 800100"/>
              <a:gd name="connsiteX10" fmla="*/ 31750 w 730250"/>
              <a:gd name="connsiteY10" fmla="*/ 12700 h 800100"/>
              <a:gd name="connsiteX11" fmla="*/ 44450 w 730250"/>
              <a:gd name="connsiteY11" fmla="*/ 22225 h 800100"/>
              <a:gd name="connsiteX12" fmla="*/ 53975 w 730250"/>
              <a:gd name="connsiteY12" fmla="*/ 41275 h 800100"/>
              <a:gd name="connsiteX13" fmla="*/ 50800 w 730250"/>
              <a:gd name="connsiteY13" fmla="*/ 50800 h 800100"/>
              <a:gd name="connsiteX14" fmla="*/ 44450 w 730250"/>
              <a:gd name="connsiteY14" fmla="*/ 60325 h 800100"/>
              <a:gd name="connsiteX15" fmla="*/ 66675 w 730250"/>
              <a:gd name="connsiteY15" fmla="*/ 79375 h 800100"/>
              <a:gd name="connsiteX16" fmla="*/ 85725 w 730250"/>
              <a:gd name="connsiteY16" fmla="*/ 101600 h 800100"/>
              <a:gd name="connsiteX17" fmla="*/ 104775 w 730250"/>
              <a:gd name="connsiteY17" fmla="*/ 114300 h 800100"/>
              <a:gd name="connsiteX18" fmla="*/ 114300 w 730250"/>
              <a:gd name="connsiteY18" fmla="*/ 123825 h 800100"/>
              <a:gd name="connsiteX19" fmla="*/ 139700 w 730250"/>
              <a:gd name="connsiteY19" fmla="*/ 142875 h 800100"/>
              <a:gd name="connsiteX20" fmla="*/ 152400 w 730250"/>
              <a:gd name="connsiteY20" fmla="*/ 146050 h 800100"/>
              <a:gd name="connsiteX21" fmla="*/ 161925 w 730250"/>
              <a:gd name="connsiteY21" fmla="*/ 152400 h 800100"/>
              <a:gd name="connsiteX22" fmla="*/ 171450 w 730250"/>
              <a:gd name="connsiteY22" fmla="*/ 155575 h 800100"/>
              <a:gd name="connsiteX23" fmla="*/ 180975 w 730250"/>
              <a:gd name="connsiteY23" fmla="*/ 165100 h 800100"/>
              <a:gd name="connsiteX24" fmla="*/ 187325 w 730250"/>
              <a:gd name="connsiteY24" fmla="*/ 184150 h 800100"/>
              <a:gd name="connsiteX25" fmla="*/ 196850 w 730250"/>
              <a:gd name="connsiteY25" fmla="*/ 203200 h 800100"/>
              <a:gd name="connsiteX26" fmla="*/ 219075 w 730250"/>
              <a:gd name="connsiteY26" fmla="*/ 212725 h 800100"/>
              <a:gd name="connsiteX27" fmla="*/ 241300 w 730250"/>
              <a:gd name="connsiteY27" fmla="*/ 225425 h 800100"/>
              <a:gd name="connsiteX28" fmla="*/ 254000 w 730250"/>
              <a:gd name="connsiteY28" fmla="*/ 244475 h 800100"/>
              <a:gd name="connsiteX29" fmla="*/ 257175 w 730250"/>
              <a:gd name="connsiteY29" fmla="*/ 254000 h 800100"/>
              <a:gd name="connsiteX30" fmla="*/ 263525 w 730250"/>
              <a:gd name="connsiteY30" fmla="*/ 263525 h 800100"/>
              <a:gd name="connsiteX31" fmla="*/ 266700 w 730250"/>
              <a:gd name="connsiteY31" fmla="*/ 273050 h 800100"/>
              <a:gd name="connsiteX32" fmla="*/ 288925 w 730250"/>
              <a:gd name="connsiteY32" fmla="*/ 304800 h 800100"/>
              <a:gd name="connsiteX33" fmla="*/ 295275 w 730250"/>
              <a:gd name="connsiteY33" fmla="*/ 314325 h 800100"/>
              <a:gd name="connsiteX34" fmla="*/ 301625 w 730250"/>
              <a:gd name="connsiteY34" fmla="*/ 333375 h 800100"/>
              <a:gd name="connsiteX35" fmla="*/ 307975 w 730250"/>
              <a:gd name="connsiteY35" fmla="*/ 342900 h 800100"/>
              <a:gd name="connsiteX36" fmla="*/ 320675 w 730250"/>
              <a:gd name="connsiteY36" fmla="*/ 361950 h 800100"/>
              <a:gd name="connsiteX37" fmla="*/ 330200 w 730250"/>
              <a:gd name="connsiteY37" fmla="*/ 365125 h 800100"/>
              <a:gd name="connsiteX38" fmla="*/ 336550 w 730250"/>
              <a:gd name="connsiteY38" fmla="*/ 355600 h 800100"/>
              <a:gd name="connsiteX39" fmla="*/ 339725 w 730250"/>
              <a:gd name="connsiteY39" fmla="*/ 346075 h 800100"/>
              <a:gd name="connsiteX40" fmla="*/ 349250 w 730250"/>
              <a:gd name="connsiteY40" fmla="*/ 339725 h 800100"/>
              <a:gd name="connsiteX41" fmla="*/ 368300 w 730250"/>
              <a:gd name="connsiteY41" fmla="*/ 320675 h 800100"/>
              <a:gd name="connsiteX42" fmla="*/ 377825 w 730250"/>
              <a:gd name="connsiteY42" fmla="*/ 311150 h 800100"/>
              <a:gd name="connsiteX43" fmla="*/ 406400 w 730250"/>
              <a:gd name="connsiteY43" fmla="*/ 314325 h 800100"/>
              <a:gd name="connsiteX44" fmla="*/ 409575 w 730250"/>
              <a:gd name="connsiteY44" fmla="*/ 323850 h 800100"/>
              <a:gd name="connsiteX45" fmla="*/ 428625 w 730250"/>
              <a:gd name="connsiteY45" fmla="*/ 342900 h 800100"/>
              <a:gd name="connsiteX46" fmla="*/ 441325 w 730250"/>
              <a:gd name="connsiteY46" fmla="*/ 346075 h 800100"/>
              <a:gd name="connsiteX47" fmla="*/ 457200 w 730250"/>
              <a:gd name="connsiteY47" fmla="*/ 352425 h 800100"/>
              <a:gd name="connsiteX48" fmla="*/ 476250 w 730250"/>
              <a:gd name="connsiteY48" fmla="*/ 355600 h 800100"/>
              <a:gd name="connsiteX49" fmla="*/ 492125 w 730250"/>
              <a:gd name="connsiteY49" fmla="*/ 358775 h 800100"/>
              <a:gd name="connsiteX50" fmla="*/ 511175 w 730250"/>
              <a:gd name="connsiteY50" fmla="*/ 361950 h 800100"/>
              <a:gd name="connsiteX51" fmla="*/ 520700 w 730250"/>
              <a:gd name="connsiteY51" fmla="*/ 365125 h 800100"/>
              <a:gd name="connsiteX52" fmla="*/ 533400 w 730250"/>
              <a:gd name="connsiteY52" fmla="*/ 368300 h 800100"/>
              <a:gd name="connsiteX53" fmla="*/ 577850 w 730250"/>
              <a:gd name="connsiteY53" fmla="*/ 374650 h 800100"/>
              <a:gd name="connsiteX54" fmla="*/ 587375 w 730250"/>
              <a:gd name="connsiteY54" fmla="*/ 384175 h 800100"/>
              <a:gd name="connsiteX55" fmla="*/ 596900 w 730250"/>
              <a:gd name="connsiteY55" fmla="*/ 387350 h 800100"/>
              <a:gd name="connsiteX56" fmla="*/ 606425 w 730250"/>
              <a:gd name="connsiteY56" fmla="*/ 400050 h 800100"/>
              <a:gd name="connsiteX57" fmla="*/ 619125 w 730250"/>
              <a:gd name="connsiteY57" fmla="*/ 406400 h 800100"/>
              <a:gd name="connsiteX58" fmla="*/ 628650 w 730250"/>
              <a:gd name="connsiteY58" fmla="*/ 409575 h 800100"/>
              <a:gd name="connsiteX59" fmla="*/ 612775 w 730250"/>
              <a:gd name="connsiteY59" fmla="*/ 403225 h 800100"/>
              <a:gd name="connsiteX60" fmla="*/ 603250 w 730250"/>
              <a:gd name="connsiteY60" fmla="*/ 400050 h 800100"/>
              <a:gd name="connsiteX61" fmla="*/ 565150 w 730250"/>
              <a:gd name="connsiteY61" fmla="*/ 396875 h 800100"/>
              <a:gd name="connsiteX62" fmla="*/ 542925 w 730250"/>
              <a:gd name="connsiteY62" fmla="*/ 393700 h 800100"/>
              <a:gd name="connsiteX63" fmla="*/ 523875 w 730250"/>
              <a:gd name="connsiteY63" fmla="*/ 390525 h 800100"/>
              <a:gd name="connsiteX64" fmla="*/ 482600 w 730250"/>
              <a:gd name="connsiteY64" fmla="*/ 387350 h 800100"/>
              <a:gd name="connsiteX65" fmla="*/ 447675 w 730250"/>
              <a:gd name="connsiteY65" fmla="*/ 374650 h 800100"/>
              <a:gd name="connsiteX66" fmla="*/ 438150 w 730250"/>
              <a:gd name="connsiteY66" fmla="*/ 371475 h 800100"/>
              <a:gd name="connsiteX67" fmla="*/ 419100 w 730250"/>
              <a:gd name="connsiteY67" fmla="*/ 358775 h 800100"/>
              <a:gd name="connsiteX68" fmla="*/ 393700 w 730250"/>
              <a:gd name="connsiteY68" fmla="*/ 336550 h 800100"/>
              <a:gd name="connsiteX69" fmla="*/ 384175 w 730250"/>
              <a:gd name="connsiteY69" fmla="*/ 317500 h 800100"/>
              <a:gd name="connsiteX70" fmla="*/ 374650 w 730250"/>
              <a:gd name="connsiteY70" fmla="*/ 295275 h 800100"/>
              <a:gd name="connsiteX71" fmla="*/ 381000 w 730250"/>
              <a:gd name="connsiteY71" fmla="*/ 241300 h 800100"/>
              <a:gd name="connsiteX72" fmla="*/ 377825 w 730250"/>
              <a:gd name="connsiteY72" fmla="*/ 219075 h 800100"/>
              <a:gd name="connsiteX73" fmla="*/ 365125 w 730250"/>
              <a:gd name="connsiteY73" fmla="*/ 215900 h 800100"/>
              <a:gd name="connsiteX74" fmla="*/ 279400 w 730250"/>
              <a:gd name="connsiteY74" fmla="*/ 215900 h 800100"/>
              <a:gd name="connsiteX75" fmla="*/ 269875 w 730250"/>
              <a:gd name="connsiteY75" fmla="*/ 206375 h 800100"/>
              <a:gd name="connsiteX76" fmla="*/ 263525 w 730250"/>
              <a:gd name="connsiteY76" fmla="*/ 193675 h 800100"/>
              <a:gd name="connsiteX77" fmla="*/ 254000 w 730250"/>
              <a:gd name="connsiteY77" fmla="*/ 184150 h 800100"/>
              <a:gd name="connsiteX78" fmla="*/ 247650 w 730250"/>
              <a:gd name="connsiteY78" fmla="*/ 174625 h 800100"/>
              <a:gd name="connsiteX79" fmla="*/ 234950 w 730250"/>
              <a:gd name="connsiteY79" fmla="*/ 171450 h 800100"/>
              <a:gd name="connsiteX80" fmla="*/ 203200 w 730250"/>
              <a:gd name="connsiteY80" fmla="*/ 165100 h 800100"/>
              <a:gd name="connsiteX81" fmla="*/ 171450 w 730250"/>
              <a:gd name="connsiteY81" fmla="*/ 142875 h 800100"/>
              <a:gd name="connsiteX82" fmla="*/ 165100 w 730250"/>
              <a:gd name="connsiteY82" fmla="*/ 133350 h 800100"/>
              <a:gd name="connsiteX83" fmla="*/ 152400 w 730250"/>
              <a:gd name="connsiteY83" fmla="*/ 127000 h 800100"/>
              <a:gd name="connsiteX84" fmla="*/ 136525 w 730250"/>
              <a:gd name="connsiteY84" fmla="*/ 104775 h 800100"/>
              <a:gd name="connsiteX85" fmla="*/ 130175 w 730250"/>
              <a:gd name="connsiteY85" fmla="*/ 85725 h 800100"/>
              <a:gd name="connsiteX86" fmla="*/ 127000 w 730250"/>
              <a:gd name="connsiteY86" fmla="*/ 63500 h 800100"/>
              <a:gd name="connsiteX87" fmla="*/ 107950 w 730250"/>
              <a:gd name="connsiteY87" fmla="*/ 44450 h 800100"/>
              <a:gd name="connsiteX88" fmla="*/ 92075 w 730250"/>
              <a:gd name="connsiteY88" fmla="*/ 38100 h 800100"/>
              <a:gd name="connsiteX89" fmla="*/ 73025 w 730250"/>
              <a:gd name="connsiteY89" fmla="*/ 28575 h 800100"/>
              <a:gd name="connsiteX90" fmla="*/ 50800 w 730250"/>
              <a:gd name="connsiteY90" fmla="*/ 12700 h 800100"/>
              <a:gd name="connsiteX91" fmla="*/ 31750 w 730250"/>
              <a:gd name="connsiteY91" fmla="*/ 0 h 800100"/>
              <a:gd name="connsiteX92" fmla="*/ 22225 w 730250"/>
              <a:gd name="connsiteY92" fmla="*/ 3175 h 800100"/>
              <a:gd name="connsiteX93" fmla="*/ 41275 w 730250"/>
              <a:gd name="connsiteY93" fmla="*/ 34925 h 800100"/>
              <a:gd name="connsiteX94" fmla="*/ 50800 w 730250"/>
              <a:gd name="connsiteY94" fmla="*/ 38100 h 800100"/>
              <a:gd name="connsiteX95" fmla="*/ 79375 w 730250"/>
              <a:gd name="connsiteY95" fmla="*/ 69850 h 800100"/>
              <a:gd name="connsiteX96" fmla="*/ 92075 w 730250"/>
              <a:gd name="connsiteY96" fmla="*/ 88900 h 800100"/>
              <a:gd name="connsiteX97" fmla="*/ 98425 w 730250"/>
              <a:gd name="connsiteY97" fmla="*/ 98425 h 800100"/>
              <a:gd name="connsiteX98" fmla="*/ 123825 w 730250"/>
              <a:gd name="connsiteY98" fmla="*/ 117475 h 800100"/>
              <a:gd name="connsiteX99" fmla="*/ 149225 w 730250"/>
              <a:gd name="connsiteY99" fmla="*/ 139700 h 800100"/>
              <a:gd name="connsiteX100" fmla="*/ 171450 w 730250"/>
              <a:gd name="connsiteY100" fmla="*/ 158750 h 800100"/>
              <a:gd name="connsiteX101" fmla="*/ 196850 w 730250"/>
              <a:gd name="connsiteY101" fmla="*/ 187325 h 800100"/>
              <a:gd name="connsiteX102" fmla="*/ 219075 w 730250"/>
              <a:gd name="connsiteY102" fmla="*/ 209550 h 800100"/>
              <a:gd name="connsiteX103" fmla="*/ 231775 w 730250"/>
              <a:gd name="connsiteY103" fmla="*/ 228600 h 800100"/>
              <a:gd name="connsiteX104" fmla="*/ 238125 w 730250"/>
              <a:gd name="connsiteY104" fmla="*/ 238125 h 800100"/>
              <a:gd name="connsiteX105" fmla="*/ 247650 w 730250"/>
              <a:gd name="connsiteY105" fmla="*/ 241300 h 800100"/>
              <a:gd name="connsiteX106" fmla="*/ 257175 w 730250"/>
              <a:gd name="connsiteY106" fmla="*/ 250825 h 800100"/>
              <a:gd name="connsiteX107" fmla="*/ 276225 w 730250"/>
              <a:gd name="connsiteY107" fmla="*/ 263525 h 800100"/>
              <a:gd name="connsiteX108" fmla="*/ 285750 w 730250"/>
              <a:gd name="connsiteY108" fmla="*/ 295275 h 800100"/>
              <a:gd name="connsiteX109" fmla="*/ 295275 w 730250"/>
              <a:gd name="connsiteY109" fmla="*/ 298450 h 800100"/>
              <a:gd name="connsiteX110" fmla="*/ 317500 w 730250"/>
              <a:gd name="connsiteY110" fmla="*/ 314325 h 800100"/>
              <a:gd name="connsiteX111" fmla="*/ 336550 w 730250"/>
              <a:gd name="connsiteY111" fmla="*/ 327025 h 800100"/>
              <a:gd name="connsiteX112" fmla="*/ 384175 w 730250"/>
              <a:gd name="connsiteY112" fmla="*/ 336550 h 800100"/>
              <a:gd name="connsiteX113" fmla="*/ 406400 w 730250"/>
              <a:gd name="connsiteY113" fmla="*/ 355600 h 800100"/>
              <a:gd name="connsiteX114" fmla="*/ 422275 w 730250"/>
              <a:gd name="connsiteY114" fmla="*/ 365125 h 800100"/>
              <a:gd name="connsiteX115" fmla="*/ 431800 w 730250"/>
              <a:gd name="connsiteY115" fmla="*/ 371475 h 800100"/>
              <a:gd name="connsiteX116" fmla="*/ 441325 w 730250"/>
              <a:gd name="connsiteY116" fmla="*/ 384175 h 800100"/>
              <a:gd name="connsiteX117" fmla="*/ 457200 w 730250"/>
              <a:gd name="connsiteY117" fmla="*/ 393700 h 800100"/>
              <a:gd name="connsiteX118" fmla="*/ 466725 w 730250"/>
              <a:gd name="connsiteY118" fmla="*/ 403225 h 800100"/>
              <a:gd name="connsiteX119" fmla="*/ 476250 w 730250"/>
              <a:gd name="connsiteY119" fmla="*/ 406400 h 800100"/>
              <a:gd name="connsiteX120" fmla="*/ 495300 w 730250"/>
              <a:gd name="connsiteY120" fmla="*/ 419100 h 800100"/>
              <a:gd name="connsiteX121" fmla="*/ 501650 w 730250"/>
              <a:gd name="connsiteY121" fmla="*/ 428625 h 800100"/>
              <a:gd name="connsiteX122" fmla="*/ 511175 w 730250"/>
              <a:gd name="connsiteY122" fmla="*/ 434975 h 800100"/>
              <a:gd name="connsiteX123" fmla="*/ 517525 w 730250"/>
              <a:gd name="connsiteY123" fmla="*/ 454025 h 800100"/>
              <a:gd name="connsiteX124" fmla="*/ 523875 w 730250"/>
              <a:gd name="connsiteY124" fmla="*/ 463550 h 800100"/>
              <a:gd name="connsiteX125" fmla="*/ 527050 w 730250"/>
              <a:gd name="connsiteY125" fmla="*/ 473075 h 800100"/>
              <a:gd name="connsiteX126" fmla="*/ 539750 w 730250"/>
              <a:gd name="connsiteY126" fmla="*/ 479425 h 800100"/>
              <a:gd name="connsiteX127" fmla="*/ 552450 w 730250"/>
              <a:gd name="connsiteY127" fmla="*/ 495300 h 800100"/>
              <a:gd name="connsiteX128" fmla="*/ 565150 w 730250"/>
              <a:gd name="connsiteY128" fmla="*/ 514350 h 800100"/>
              <a:gd name="connsiteX129" fmla="*/ 574675 w 730250"/>
              <a:gd name="connsiteY129" fmla="*/ 527050 h 800100"/>
              <a:gd name="connsiteX130" fmla="*/ 593725 w 730250"/>
              <a:gd name="connsiteY130" fmla="*/ 542925 h 800100"/>
              <a:gd name="connsiteX131" fmla="*/ 600075 w 730250"/>
              <a:gd name="connsiteY131" fmla="*/ 558800 h 800100"/>
              <a:gd name="connsiteX132" fmla="*/ 603250 w 730250"/>
              <a:gd name="connsiteY132" fmla="*/ 571500 h 800100"/>
              <a:gd name="connsiteX133" fmla="*/ 609600 w 730250"/>
              <a:gd name="connsiteY133" fmla="*/ 581025 h 800100"/>
              <a:gd name="connsiteX134" fmla="*/ 612775 w 730250"/>
              <a:gd name="connsiteY134" fmla="*/ 590550 h 800100"/>
              <a:gd name="connsiteX135" fmla="*/ 615950 w 730250"/>
              <a:gd name="connsiteY135" fmla="*/ 603250 h 800100"/>
              <a:gd name="connsiteX136" fmla="*/ 625475 w 730250"/>
              <a:gd name="connsiteY136" fmla="*/ 609600 h 800100"/>
              <a:gd name="connsiteX137" fmla="*/ 638175 w 730250"/>
              <a:gd name="connsiteY137" fmla="*/ 631825 h 800100"/>
              <a:gd name="connsiteX138" fmla="*/ 647700 w 730250"/>
              <a:gd name="connsiteY138" fmla="*/ 635000 h 800100"/>
              <a:gd name="connsiteX139" fmla="*/ 654050 w 730250"/>
              <a:gd name="connsiteY139" fmla="*/ 654050 h 800100"/>
              <a:gd name="connsiteX140" fmla="*/ 657225 w 730250"/>
              <a:gd name="connsiteY140" fmla="*/ 669925 h 800100"/>
              <a:gd name="connsiteX141" fmla="*/ 669925 w 730250"/>
              <a:gd name="connsiteY141" fmla="*/ 688975 h 800100"/>
              <a:gd name="connsiteX142" fmla="*/ 679450 w 730250"/>
              <a:gd name="connsiteY142" fmla="*/ 723900 h 800100"/>
              <a:gd name="connsiteX143" fmla="*/ 685800 w 730250"/>
              <a:gd name="connsiteY143" fmla="*/ 755650 h 800100"/>
              <a:gd name="connsiteX144" fmla="*/ 688975 w 730250"/>
              <a:gd name="connsiteY144" fmla="*/ 765175 h 800100"/>
              <a:gd name="connsiteX145" fmla="*/ 698500 w 730250"/>
              <a:gd name="connsiteY145" fmla="*/ 771525 h 800100"/>
              <a:gd name="connsiteX146" fmla="*/ 717550 w 730250"/>
              <a:gd name="connsiteY146" fmla="*/ 796925 h 800100"/>
              <a:gd name="connsiteX147" fmla="*/ 730250 w 730250"/>
              <a:gd name="connsiteY147" fmla="*/ 80010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730250" h="800100">
                <a:moveTo>
                  <a:pt x="0" y="34925"/>
                </a:moveTo>
                <a:cubicBezTo>
                  <a:pt x="35492" y="56220"/>
                  <a:pt x="19776" y="50982"/>
                  <a:pt x="44450" y="57150"/>
                </a:cubicBezTo>
                <a:cubicBezTo>
                  <a:pt x="47625" y="60325"/>
                  <a:pt x="50239" y="64184"/>
                  <a:pt x="53975" y="66675"/>
                </a:cubicBezTo>
                <a:cubicBezTo>
                  <a:pt x="56760" y="68531"/>
                  <a:pt x="60887" y="67759"/>
                  <a:pt x="63500" y="69850"/>
                </a:cubicBezTo>
                <a:cubicBezTo>
                  <a:pt x="66480" y="72234"/>
                  <a:pt x="72548" y="76677"/>
                  <a:pt x="69850" y="79375"/>
                </a:cubicBezTo>
                <a:cubicBezTo>
                  <a:pt x="66764" y="82461"/>
                  <a:pt x="61330" y="77454"/>
                  <a:pt x="57150" y="76200"/>
                </a:cubicBezTo>
                <a:cubicBezTo>
                  <a:pt x="50739" y="74277"/>
                  <a:pt x="38100" y="69850"/>
                  <a:pt x="38100" y="69850"/>
                </a:cubicBezTo>
                <a:cubicBezTo>
                  <a:pt x="35983" y="66675"/>
                  <a:pt x="34730" y="62709"/>
                  <a:pt x="31750" y="60325"/>
                </a:cubicBezTo>
                <a:cubicBezTo>
                  <a:pt x="16356" y="48010"/>
                  <a:pt x="25977" y="68407"/>
                  <a:pt x="19050" y="47625"/>
                </a:cubicBezTo>
                <a:cubicBezTo>
                  <a:pt x="20108" y="33867"/>
                  <a:pt x="17509" y="19318"/>
                  <a:pt x="22225" y="6350"/>
                </a:cubicBezTo>
                <a:cubicBezTo>
                  <a:pt x="23529" y="2764"/>
                  <a:pt x="28645" y="10482"/>
                  <a:pt x="31750" y="12700"/>
                </a:cubicBezTo>
                <a:cubicBezTo>
                  <a:pt x="36056" y="15776"/>
                  <a:pt x="40708" y="18483"/>
                  <a:pt x="44450" y="22225"/>
                </a:cubicBezTo>
                <a:cubicBezTo>
                  <a:pt x="50605" y="28380"/>
                  <a:pt x="51393" y="33528"/>
                  <a:pt x="53975" y="41275"/>
                </a:cubicBezTo>
                <a:cubicBezTo>
                  <a:pt x="52917" y="44450"/>
                  <a:pt x="52297" y="47807"/>
                  <a:pt x="50800" y="50800"/>
                </a:cubicBezTo>
                <a:cubicBezTo>
                  <a:pt x="49093" y="54213"/>
                  <a:pt x="43910" y="56547"/>
                  <a:pt x="44450" y="60325"/>
                </a:cubicBezTo>
                <a:cubicBezTo>
                  <a:pt x="46332" y="73500"/>
                  <a:pt x="58618" y="73620"/>
                  <a:pt x="66675" y="79375"/>
                </a:cubicBezTo>
                <a:cubicBezTo>
                  <a:pt x="84624" y="92196"/>
                  <a:pt x="67987" y="85833"/>
                  <a:pt x="85725" y="101600"/>
                </a:cubicBezTo>
                <a:cubicBezTo>
                  <a:pt x="91429" y="106670"/>
                  <a:pt x="98751" y="109615"/>
                  <a:pt x="104775" y="114300"/>
                </a:cubicBezTo>
                <a:cubicBezTo>
                  <a:pt x="108319" y="117057"/>
                  <a:pt x="110921" y="120868"/>
                  <a:pt x="114300" y="123825"/>
                </a:cubicBezTo>
                <a:cubicBezTo>
                  <a:pt x="115625" y="124984"/>
                  <a:pt x="134407" y="140607"/>
                  <a:pt x="139700" y="142875"/>
                </a:cubicBezTo>
                <a:cubicBezTo>
                  <a:pt x="143711" y="144594"/>
                  <a:pt x="148167" y="144992"/>
                  <a:pt x="152400" y="146050"/>
                </a:cubicBezTo>
                <a:cubicBezTo>
                  <a:pt x="155575" y="148167"/>
                  <a:pt x="158512" y="150693"/>
                  <a:pt x="161925" y="152400"/>
                </a:cubicBezTo>
                <a:cubicBezTo>
                  <a:pt x="164918" y="153897"/>
                  <a:pt x="168665" y="153719"/>
                  <a:pt x="171450" y="155575"/>
                </a:cubicBezTo>
                <a:cubicBezTo>
                  <a:pt x="175186" y="158066"/>
                  <a:pt x="177800" y="161925"/>
                  <a:pt x="180975" y="165100"/>
                </a:cubicBezTo>
                <a:lnTo>
                  <a:pt x="187325" y="184150"/>
                </a:lnTo>
                <a:cubicBezTo>
                  <a:pt x="189907" y="191897"/>
                  <a:pt x="190695" y="197045"/>
                  <a:pt x="196850" y="203200"/>
                </a:cubicBezTo>
                <a:cubicBezTo>
                  <a:pt x="205858" y="212208"/>
                  <a:pt x="207416" y="208353"/>
                  <a:pt x="219075" y="212725"/>
                </a:cubicBezTo>
                <a:cubicBezTo>
                  <a:pt x="228282" y="216178"/>
                  <a:pt x="233404" y="220161"/>
                  <a:pt x="241300" y="225425"/>
                </a:cubicBezTo>
                <a:cubicBezTo>
                  <a:pt x="245533" y="231775"/>
                  <a:pt x="251587" y="237235"/>
                  <a:pt x="254000" y="244475"/>
                </a:cubicBezTo>
                <a:cubicBezTo>
                  <a:pt x="255058" y="247650"/>
                  <a:pt x="255678" y="251007"/>
                  <a:pt x="257175" y="254000"/>
                </a:cubicBezTo>
                <a:cubicBezTo>
                  <a:pt x="258882" y="257413"/>
                  <a:pt x="261818" y="260112"/>
                  <a:pt x="263525" y="263525"/>
                </a:cubicBezTo>
                <a:cubicBezTo>
                  <a:pt x="265022" y="266518"/>
                  <a:pt x="265075" y="270124"/>
                  <a:pt x="266700" y="273050"/>
                </a:cubicBezTo>
                <a:cubicBezTo>
                  <a:pt x="273999" y="286188"/>
                  <a:pt x="280601" y="293147"/>
                  <a:pt x="288925" y="304800"/>
                </a:cubicBezTo>
                <a:cubicBezTo>
                  <a:pt x="291143" y="307905"/>
                  <a:pt x="293725" y="310838"/>
                  <a:pt x="295275" y="314325"/>
                </a:cubicBezTo>
                <a:cubicBezTo>
                  <a:pt x="297993" y="320442"/>
                  <a:pt x="297912" y="327806"/>
                  <a:pt x="301625" y="333375"/>
                </a:cubicBezTo>
                <a:cubicBezTo>
                  <a:pt x="303742" y="336550"/>
                  <a:pt x="306268" y="339487"/>
                  <a:pt x="307975" y="342900"/>
                </a:cubicBezTo>
                <a:cubicBezTo>
                  <a:pt x="313800" y="354550"/>
                  <a:pt x="307133" y="352922"/>
                  <a:pt x="320675" y="361950"/>
                </a:cubicBezTo>
                <a:cubicBezTo>
                  <a:pt x="323460" y="363806"/>
                  <a:pt x="327025" y="364067"/>
                  <a:pt x="330200" y="365125"/>
                </a:cubicBezTo>
                <a:cubicBezTo>
                  <a:pt x="332317" y="361950"/>
                  <a:pt x="334843" y="359013"/>
                  <a:pt x="336550" y="355600"/>
                </a:cubicBezTo>
                <a:cubicBezTo>
                  <a:pt x="338047" y="352607"/>
                  <a:pt x="337634" y="348688"/>
                  <a:pt x="339725" y="346075"/>
                </a:cubicBezTo>
                <a:cubicBezTo>
                  <a:pt x="342109" y="343095"/>
                  <a:pt x="346398" y="342260"/>
                  <a:pt x="349250" y="339725"/>
                </a:cubicBezTo>
                <a:cubicBezTo>
                  <a:pt x="355962" y="333759"/>
                  <a:pt x="361950" y="327025"/>
                  <a:pt x="368300" y="320675"/>
                </a:cubicBezTo>
                <a:lnTo>
                  <a:pt x="377825" y="311150"/>
                </a:lnTo>
                <a:cubicBezTo>
                  <a:pt x="387350" y="312208"/>
                  <a:pt x="397502" y="310766"/>
                  <a:pt x="406400" y="314325"/>
                </a:cubicBezTo>
                <a:cubicBezTo>
                  <a:pt x="409507" y="315568"/>
                  <a:pt x="408257" y="320774"/>
                  <a:pt x="409575" y="323850"/>
                </a:cubicBezTo>
                <a:cubicBezTo>
                  <a:pt x="415520" y="337721"/>
                  <a:pt x="414214" y="337496"/>
                  <a:pt x="428625" y="342900"/>
                </a:cubicBezTo>
                <a:cubicBezTo>
                  <a:pt x="432711" y="344432"/>
                  <a:pt x="437185" y="344695"/>
                  <a:pt x="441325" y="346075"/>
                </a:cubicBezTo>
                <a:cubicBezTo>
                  <a:pt x="446732" y="347877"/>
                  <a:pt x="451702" y="350925"/>
                  <a:pt x="457200" y="352425"/>
                </a:cubicBezTo>
                <a:cubicBezTo>
                  <a:pt x="463411" y="354119"/>
                  <a:pt x="469916" y="354448"/>
                  <a:pt x="476250" y="355600"/>
                </a:cubicBezTo>
                <a:cubicBezTo>
                  <a:pt x="481559" y="356565"/>
                  <a:pt x="486816" y="357810"/>
                  <a:pt x="492125" y="358775"/>
                </a:cubicBezTo>
                <a:cubicBezTo>
                  <a:pt x="498459" y="359927"/>
                  <a:pt x="504891" y="360553"/>
                  <a:pt x="511175" y="361950"/>
                </a:cubicBezTo>
                <a:cubicBezTo>
                  <a:pt x="514442" y="362676"/>
                  <a:pt x="517482" y="364206"/>
                  <a:pt x="520700" y="365125"/>
                </a:cubicBezTo>
                <a:cubicBezTo>
                  <a:pt x="524896" y="366324"/>
                  <a:pt x="529140" y="367353"/>
                  <a:pt x="533400" y="368300"/>
                </a:cubicBezTo>
                <a:cubicBezTo>
                  <a:pt x="553618" y="372793"/>
                  <a:pt x="552888" y="371876"/>
                  <a:pt x="577850" y="374650"/>
                </a:cubicBezTo>
                <a:cubicBezTo>
                  <a:pt x="581025" y="377825"/>
                  <a:pt x="583639" y="381684"/>
                  <a:pt x="587375" y="384175"/>
                </a:cubicBezTo>
                <a:cubicBezTo>
                  <a:pt x="590160" y="386031"/>
                  <a:pt x="594329" y="385207"/>
                  <a:pt x="596900" y="387350"/>
                </a:cubicBezTo>
                <a:cubicBezTo>
                  <a:pt x="600965" y="390738"/>
                  <a:pt x="602407" y="396606"/>
                  <a:pt x="606425" y="400050"/>
                </a:cubicBezTo>
                <a:cubicBezTo>
                  <a:pt x="610019" y="403130"/>
                  <a:pt x="614775" y="404536"/>
                  <a:pt x="619125" y="406400"/>
                </a:cubicBezTo>
                <a:cubicBezTo>
                  <a:pt x="622201" y="407718"/>
                  <a:pt x="631643" y="411072"/>
                  <a:pt x="628650" y="409575"/>
                </a:cubicBezTo>
                <a:cubicBezTo>
                  <a:pt x="623552" y="407026"/>
                  <a:pt x="618111" y="405226"/>
                  <a:pt x="612775" y="403225"/>
                </a:cubicBezTo>
                <a:cubicBezTo>
                  <a:pt x="609641" y="402050"/>
                  <a:pt x="606567" y="400492"/>
                  <a:pt x="603250" y="400050"/>
                </a:cubicBezTo>
                <a:cubicBezTo>
                  <a:pt x="590618" y="398366"/>
                  <a:pt x="577824" y="398209"/>
                  <a:pt x="565150" y="396875"/>
                </a:cubicBezTo>
                <a:cubicBezTo>
                  <a:pt x="557708" y="396092"/>
                  <a:pt x="550322" y="394838"/>
                  <a:pt x="542925" y="393700"/>
                </a:cubicBezTo>
                <a:cubicBezTo>
                  <a:pt x="536562" y="392721"/>
                  <a:pt x="530277" y="391199"/>
                  <a:pt x="523875" y="390525"/>
                </a:cubicBezTo>
                <a:cubicBezTo>
                  <a:pt x="510152" y="389080"/>
                  <a:pt x="496358" y="388408"/>
                  <a:pt x="482600" y="387350"/>
                </a:cubicBezTo>
                <a:cubicBezTo>
                  <a:pt x="460510" y="378514"/>
                  <a:pt x="472132" y="382802"/>
                  <a:pt x="447675" y="374650"/>
                </a:cubicBezTo>
                <a:cubicBezTo>
                  <a:pt x="444500" y="373592"/>
                  <a:pt x="440935" y="373331"/>
                  <a:pt x="438150" y="371475"/>
                </a:cubicBezTo>
                <a:cubicBezTo>
                  <a:pt x="431800" y="367242"/>
                  <a:pt x="424496" y="364171"/>
                  <a:pt x="419100" y="358775"/>
                </a:cubicBezTo>
                <a:cubicBezTo>
                  <a:pt x="402658" y="342333"/>
                  <a:pt x="411189" y="349667"/>
                  <a:pt x="393700" y="336550"/>
                </a:cubicBezTo>
                <a:cubicBezTo>
                  <a:pt x="387879" y="319086"/>
                  <a:pt x="394023" y="334734"/>
                  <a:pt x="384175" y="317500"/>
                </a:cubicBezTo>
                <a:cubicBezTo>
                  <a:pt x="377898" y="306515"/>
                  <a:pt x="378212" y="305961"/>
                  <a:pt x="374650" y="295275"/>
                </a:cubicBezTo>
                <a:cubicBezTo>
                  <a:pt x="376767" y="277283"/>
                  <a:pt x="378313" y="259215"/>
                  <a:pt x="381000" y="241300"/>
                </a:cubicBezTo>
                <a:cubicBezTo>
                  <a:pt x="382525" y="231136"/>
                  <a:pt x="390122" y="229323"/>
                  <a:pt x="377825" y="219075"/>
                </a:cubicBezTo>
                <a:cubicBezTo>
                  <a:pt x="374473" y="216281"/>
                  <a:pt x="369358" y="216958"/>
                  <a:pt x="365125" y="215900"/>
                </a:cubicBezTo>
                <a:cubicBezTo>
                  <a:pt x="334439" y="218690"/>
                  <a:pt x="311191" y="222593"/>
                  <a:pt x="279400" y="215900"/>
                </a:cubicBezTo>
                <a:cubicBezTo>
                  <a:pt x="275006" y="214975"/>
                  <a:pt x="272485" y="210029"/>
                  <a:pt x="269875" y="206375"/>
                </a:cubicBezTo>
                <a:cubicBezTo>
                  <a:pt x="267124" y="202524"/>
                  <a:pt x="266276" y="197526"/>
                  <a:pt x="263525" y="193675"/>
                </a:cubicBezTo>
                <a:cubicBezTo>
                  <a:pt x="260915" y="190021"/>
                  <a:pt x="256875" y="187599"/>
                  <a:pt x="254000" y="184150"/>
                </a:cubicBezTo>
                <a:cubicBezTo>
                  <a:pt x="251557" y="181219"/>
                  <a:pt x="250825" y="176742"/>
                  <a:pt x="247650" y="174625"/>
                </a:cubicBezTo>
                <a:cubicBezTo>
                  <a:pt x="244019" y="172204"/>
                  <a:pt x="239229" y="172306"/>
                  <a:pt x="234950" y="171450"/>
                </a:cubicBezTo>
                <a:cubicBezTo>
                  <a:pt x="227112" y="169882"/>
                  <a:pt x="211628" y="168261"/>
                  <a:pt x="203200" y="165100"/>
                </a:cubicBezTo>
                <a:cubicBezTo>
                  <a:pt x="190589" y="160371"/>
                  <a:pt x="181068" y="152493"/>
                  <a:pt x="171450" y="142875"/>
                </a:cubicBezTo>
                <a:cubicBezTo>
                  <a:pt x="168752" y="140177"/>
                  <a:pt x="168031" y="135793"/>
                  <a:pt x="165100" y="133350"/>
                </a:cubicBezTo>
                <a:cubicBezTo>
                  <a:pt x="161464" y="130320"/>
                  <a:pt x="156633" y="129117"/>
                  <a:pt x="152400" y="127000"/>
                </a:cubicBezTo>
                <a:cubicBezTo>
                  <a:pt x="151121" y="125294"/>
                  <a:pt x="138213" y="108574"/>
                  <a:pt x="136525" y="104775"/>
                </a:cubicBezTo>
                <a:cubicBezTo>
                  <a:pt x="133807" y="98658"/>
                  <a:pt x="130175" y="85725"/>
                  <a:pt x="130175" y="85725"/>
                </a:cubicBezTo>
                <a:cubicBezTo>
                  <a:pt x="129117" y="78317"/>
                  <a:pt x="129150" y="70668"/>
                  <a:pt x="127000" y="63500"/>
                </a:cubicBezTo>
                <a:cubicBezTo>
                  <a:pt x="124638" y="55627"/>
                  <a:pt x="114102" y="47868"/>
                  <a:pt x="107950" y="44450"/>
                </a:cubicBezTo>
                <a:cubicBezTo>
                  <a:pt x="102968" y="41682"/>
                  <a:pt x="97173" y="40649"/>
                  <a:pt x="92075" y="38100"/>
                </a:cubicBezTo>
                <a:cubicBezTo>
                  <a:pt x="67456" y="25790"/>
                  <a:pt x="96966" y="36555"/>
                  <a:pt x="73025" y="28575"/>
                </a:cubicBezTo>
                <a:cubicBezTo>
                  <a:pt x="56189" y="11739"/>
                  <a:pt x="71695" y="25237"/>
                  <a:pt x="50800" y="12700"/>
                </a:cubicBezTo>
                <a:cubicBezTo>
                  <a:pt x="44256" y="8773"/>
                  <a:pt x="31750" y="0"/>
                  <a:pt x="31750" y="0"/>
                </a:cubicBezTo>
                <a:cubicBezTo>
                  <a:pt x="28575" y="1058"/>
                  <a:pt x="22698" y="-138"/>
                  <a:pt x="22225" y="3175"/>
                </a:cubicBezTo>
                <a:cubicBezTo>
                  <a:pt x="20504" y="15219"/>
                  <a:pt x="32754" y="28838"/>
                  <a:pt x="41275" y="34925"/>
                </a:cubicBezTo>
                <a:cubicBezTo>
                  <a:pt x="43998" y="36870"/>
                  <a:pt x="47625" y="37042"/>
                  <a:pt x="50800" y="38100"/>
                </a:cubicBezTo>
                <a:cubicBezTo>
                  <a:pt x="67259" y="62789"/>
                  <a:pt x="57541" y="52382"/>
                  <a:pt x="79375" y="69850"/>
                </a:cubicBezTo>
                <a:cubicBezTo>
                  <a:pt x="84955" y="86589"/>
                  <a:pt x="78862" y="73045"/>
                  <a:pt x="92075" y="88900"/>
                </a:cubicBezTo>
                <a:cubicBezTo>
                  <a:pt x="94518" y="91831"/>
                  <a:pt x="95589" y="95872"/>
                  <a:pt x="98425" y="98425"/>
                </a:cubicBezTo>
                <a:cubicBezTo>
                  <a:pt x="106292" y="105505"/>
                  <a:pt x="117954" y="108669"/>
                  <a:pt x="123825" y="117475"/>
                </a:cubicBezTo>
                <a:cubicBezTo>
                  <a:pt x="141817" y="144463"/>
                  <a:pt x="112183" y="102658"/>
                  <a:pt x="149225" y="139700"/>
                </a:cubicBezTo>
                <a:cubicBezTo>
                  <a:pt x="179772" y="170247"/>
                  <a:pt x="134793" y="126166"/>
                  <a:pt x="171450" y="158750"/>
                </a:cubicBezTo>
                <a:cubicBezTo>
                  <a:pt x="202649" y="186482"/>
                  <a:pt x="174645" y="162900"/>
                  <a:pt x="196850" y="187325"/>
                </a:cubicBezTo>
                <a:cubicBezTo>
                  <a:pt x="203898" y="195077"/>
                  <a:pt x="213263" y="200833"/>
                  <a:pt x="219075" y="209550"/>
                </a:cubicBezTo>
                <a:lnTo>
                  <a:pt x="231775" y="228600"/>
                </a:lnTo>
                <a:cubicBezTo>
                  <a:pt x="233892" y="231775"/>
                  <a:pt x="234505" y="236918"/>
                  <a:pt x="238125" y="238125"/>
                </a:cubicBezTo>
                <a:lnTo>
                  <a:pt x="247650" y="241300"/>
                </a:lnTo>
                <a:cubicBezTo>
                  <a:pt x="250825" y="244475"/>
                  <a:pt x="253631" y="248068"/>
                  <a:pt x="257175" y="250825"/>
                </a:cubicBezTo>
                <a:cubicBezTo>
                  <a:pt x="263199" y="255510"/>
                  <a:pt x="276225" y="263525"/>
                  <a:pt x="276225" y="263525"/>
                </a:cubicBezTo>
                <a:cubicBezTo>
                  <a:pt x="277614" y="273251"/>
                  <a:pt x="276434" y="287823"/>
                  <a:pt x="285750" y="295275"/>
                </a:cubicBezTo>
                <a:cubicBezTo>
                  <a:pt x="288363" y="297366"/>
                  <a:pt x="292100" y="297392"/>
                  <a:pt x="295275" y="298450"/>
                </a:cubicBezTo>
                <a:cubicBezTo>
                  <a:pt x="313906" y="323291"/>
                  <a:pt x="294316" y="302733"/>
                  <a:pt x="317500" y="314325"/>
                </a:cubicBezTo>
                <a:cubicBezTo>
                  <a:pt x="324326" y="317738"/>
                  <a:pt x="329310" y="324612"/>
                  <a:pt x="336550" y="327025"/>
                </a:cubicBezTo>
                <a:cubicBezTo>
                  <a:pt x="364692" y="336406"/>
                  <a:pt x="348947" y="332636"/>
                  <a:pt x="384175" y="336550"/>
                </a:cubicBezTo>
                <a:cubicBezTo>
                  <a:pt x="418310" y="359307"/>
                  <a:pt x="360205" y="319671"/>
                  <a:pt x="406400" y="355600"/>
                </a:cubicBezTo>
                <a:cubicBezTo>
                  <a:pt x="411271" y="359389"/>
                  <a:pt x="417042" y="361854"/>
                  <a:pt x="422275" y="365125"/>
                </a:cubicBezTo>
                <a:cubicBezTo>
                  <a:pt x="425511" y="367147"/>
                  <a:pt x="429102" y="368777"/>
                  <a:pt x="431800" y="371475"/>
                </a:cubicBezTo>
                <a:cubicBezTo>
                  <a:pt x="435542" y="375217"/>
                  <a:pt x="437343" y="380690"/>
                  <a:pt x="441325" y="384175"/>
                </a:cubicBezTo>
                <a:cubicBezTo>
                  <a:pt x="445969" y="388239"/>
                  <a:pt x="452263" y="389997"/>
                  <a:pt x="457200" y="393700"/>
                </a:cubicBezTo>
                <a:cubicBezTo>
                  <a:pt x="460792" y="396394"/>
                  <a:pt x="462989" y="400734"/>
                  <a:pt x="466725" y="403225"/>
                </a:cubicBezTo>
                <a:cubicBezTo>
                  <a:pt x="469510" y="405081"/>
                  <a:pt x="473324" y="404775"/>
                  <a:pt x="476250" y="406400"/>
                </a:cubicBezTo>
                <a:cubicBezTo>
                  <a:pt x="482921" y="410106"/>
                  <a:pt x="495300" y="419100"/>
                  <a:pt x="495300" y="419100"/>
                </a:cubicBezTo>
                <a:cubicBezTo>
                  <a:pt x="497417" y="422275"/>
                  <a:pt x="498952" y="425927"/>
                  <a:pt x="501650" y="428625"/>
                </a:cubicBezTo>
                <a:cubicBezTo>
                  <a:pt x="504348" y="431323"/>
                  <a:pt x="509153" y="431739"/>
                  <a:pt x="511175" y="434975"/>
                </a:cubicBezTo>
                <a:cubicBezTo>
                  <a:pt x="514723" y="440651"/>
                  <a:pt x="513812" y="448456"/>
                  <a:pt x="517525" y="454025"/>
                </a:cubicBezTo>
                <a:cubicBezTo>
                  <a:pt x="519642" y="457200"/>
                  <a:pt x="522168" y="460137"/>
                  <a:pt x="523875" y="463550"/>
                </a:cubicBezTo>
                <a:cubicBezTo>
                  <a:pt x="525372" y="466543"/>
                  <a:pt x="524683" y="470708"/>
                  <a:pt x="527050" y="473075"/>
                </a:cubicBezTo>
                <a:cubicBezTo>
                  <a:pt x="530397" y="476422"/>
                  <a:pt x="535517" y="477308"/>
                  <a:pt x="539750" y="479425"/>
                </a:cubicBezTo>
                <a:cubicBezTo>
                  <a:pt x="546900" y="500875"/>
                  <a:pt x="536984" y="477625"/>
                  <a:pt x="552450" y="495300"/>
                </a:cubicBezTo>
                <a:cubicBezTo>
                  <a:pt x="557476" y="501043"/>
                  <a:pt x="560571" y="508245"/>
                  <a:pt x="565150" y="514350"/>
                </a:cubicBezTo>
                <a:cubicBezTo>
                  <a:pt x="568325" y="518583"/>
                  <a:pt x="571231" y="523032"/>
                  <a:pt x="574675" y="527050"/>
                </a:cubicBezTo>
                <a:cubicBezTo>
                  <a:pt x="582824" y="536557"/>
                  <a:pt x="583927" y="536393"/>
                  <a:pt x="593725" y="542925"/>
                </a:cubicBezTo>
                <a:cubicBezTo>
                  <a:pt x="595842" y="548217"/>
                  <a:pt x="598273" y="553393"/>
                  <a:pt x="600075" y="558800"/>
                </a:cubicBezTo>
                <a:cubicBezTo>
                  <a:pt x="601455" y="562940"/>
                  <a:pt x="601531" y="567489"/>
                  <a:pt x="603250" y="571500"/>
                </a:cubicBezTo>
                <a:cubicBezTo>
                  <a:pt x="604753" y="575007"/>
                  <a:pt x="607893" y="577612"/>
                  <a:pt x="609600" y="581025"/>
                </a:cubicBezTo>
                <a:cubicBezTo>
                  <a:pt x="611097" y="584018"/>
                  <a:pt x="611856" y="587332"/>
                  <a:pt x="612775" y="590550"/>
                </a:cubicBezTo>
                <a:cubicBezTo>
                  <a:pt x="613974" y="594746"/>
                  <a:pt x="613529" y="599619"/>
                  <a:pt x="615950" y="603250"/>
                </a:cubicBezTo>
                <a:cubicBezTo>
                  <a:pt x="618067" y="606425"/>
                  <a:pt x="622300" y="607483"/>
                  <a:pt x="625475" y="609600"/>
                </a:cubicBezTo>
                <a:cubicBezTo>
                  <a:pt x="627037" y="612725"/>
                  <a:pt x="634435" y="628833"/>
                  <a:pt x="638175" y="631825"/>
                </a:cubicBezTo>
                <a:cubicBezTo>
                  <a:pt x="640788" y="633916"/>
                  <a:pt x="644525" y="633942"/>
                  <a:pt x="647700" y="635000"/>
                </a:cubicBezTo>
                <a:cubicBezTo>
                  <a:pt x="649817" y="641350"/>
                  <a:pt x="652737" y="647486"/>
                  <a:pt x="654050" y="654050"/>
                </a:cubicBezTo>
                <a:cubicBezTo>
                  <a:pt x="655108" y="659342"/>
                  <a:pt x="654992" y="665012"/>
                  <a:pt x="657225" y="669925"/>
                </a:cubicBezTo>
                <a:cubicBezTo>
                  <a:pt x="660383" y="676873"/>
                  <a:pt x="667512" y="681735"/>
                  <a:pt x="669925" y="688975"/>
                </a:cubicBezTo>
                <a:cubicBezTo>
                  <a:pt x="674487" y="702660"/>
                  <a:pt x="675869" y="705996"/>
                  <a:pt x="679450" y="723900"/>
                </a:cubicBezTo>
                <a:cubicBezTo>
                  <a:pt x="681567" y="734483"/>
                  <a:pt x="682387" y="745411"/>
                  <a:pt x="685800" y="755650"/>
                </a:cubicBezTo>
                <a:cubicBezTo>
                  <a:pt x="686858" y="758825"/>
                  <a:pt x="686884" y="762562"/>
                  <a:pt x="688975" y="765175"/>
                </a:cubicBezTo>
                <a:cubicBezTo>
                  <a:pt x="691359" y="768155"/>
                  <a:pt x="695947" y="768689"/>
                  <a:pt x="698500" y="771525"/>
                </a:cubicBezTo>
                <a:cubicBezTo>
                  <a:pt x="705580" y="779392"/>
                  <a:pt x="707283" y="794358"/>
                  <a:pt x="717550" y="796925"/>
                </a:cubicBezTo>
                <a:lnTo>
                  <a:pt x="730250" y="800100"/>
                </a:lnTo>
              </a:path>
            </a:pathLst>
          </a:custGeom>
          <a:ln>
            <a:solidFill>
              <a:srgbClr val="EEECE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Oval 83"/>
          <p:cNvSpPr/>
          <p:nvPr/>
        </p:nvSpPr>
        <p:spPr>
          <a:xfrm>
            <a:off x="5680037" y="4306871"/>
            <a:ext cx="87639" cy="92431"/>
          </a:xfrm>
          <a:prstGeom prst="ellipse">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592398" y="4282345"/>
            <a:ext cx="87639" cy="92431"/>
          </a:xfrm>
          <a:prstGeom prst="ellipse">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5535152" y="4382584"/>
            <a:ext cx="87639" cy="92431"/>
          </a:xfrm>
          <a:prstGeom prst="ellipse">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5616052" y="4438528"/>
            <a:ext cx="87639" cy="92431"/>
          </a:xfrm>
          <a:prstGeom prst="ellipse">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688820" y="4382825"/>
            <a:ext cx="87639" cy="92431"/>
          </a:xfrm>
          <a:prstGeom prst="ellipse">
            <a:avLst/>
          </a:prstGeom>
          <a:solidFill>
            <a:srgbClr val="FDEADA"/>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5607530" y="4358711"/>
            <a:ext cx="87639" cy="92431"/>
          </a:xfrm>
          <a:prstGeom prst="ellipse">
            <a:avLst/>
          </a:prstGeom>
          <a:solidFill>
            <a:srgbClr val="FDEADA"/>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318658" y="3748250"/>
            <a:ext cx="87639" cy="92431"/>
          </a:xfrm>
          <a:prstGeom prst="ellipse">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5231019" y="3723724"/>
            <a:ext cx="87639" cy="92431"/>
          </a:xfrm>
          <a:prstGeom prst="ellipse">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5173773" y="3823963"/>
            <a:ext cx="87639" cy="92431"/>
          </a:xfrm>
          <a:prstGeom prst="ellipse">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5254673" y="3879907"/>
            <a:ext cx="87639" cy="92431"/>
          </a:xfrm>
          <a:prstGeom prst="ellipse">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5327441" y="3824204"/>
            <a:ext cx="87639" cy="92431"/>
          </a:xfrm>
          <a:prstGeom prst="ellipse">
            <a:avLst/>
          </a:prstGeom>
          <a:solidFill>
            <a:srgbClr val="FDEADA"/>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246151" y="3800090"/>
            <a:ext cx="87639" cy="92431"/>
          </a:xfrm>
          <a:prstGeom prst="ellipse">
            <a:avLst/>
          </a:prstGeom>
          <a:solidFill>
            <a:srgbClr val="FDEADA"/>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6" name="Straight Connector 95"/>
          <p:cNvCxnSpPr>
            <a:endCxn id="93" idx="1"/>
          </p:cNvCxnSpPr>
          <p:nvPr/>
        </p:nvCxnSpPr>
        <p:spPr>
          <a:xfrm>
            <a:off x="4915824" y="3972338"/>
            <a:ext cx="281323" cy="233738"/>
          </a:xfrm>
          <a:prstGeom prst="line">
            <a:avLst/>
          </a:prstGeom>
        </p:spPr>
        <p:style>
          <a:lnRef idx="2">
            <a:schemeClr val="dk1"/>
          </a:lnRef>
          <a:fillRef idx="0">
            <a:schemeClr val="dk1"/>
          </a:fillRef>
          <a:effectRef idx="1">
            <a:schemeClr val="dk1"/>
          </a:effectRef>
          <a:fontRef idx="minor">
            <a:schemeClr val="tx1"/>
          </a:fontRef>
        </p:style>
      </p:cxnSp>
      <p:sp>
        <p:nvSpPr>
          <p:cNvPr id="97" name="Freeform 96"/>
          <p:cNvSpPr/>
          <p:nvPr/>
        </p:nvSpPr>
        <p:spPr>
          <a:xfrm>
            <a:off x="5199064" y="4194786"/>
            <a:ext cx="127004" cy="25400"/>
          </a:xfrm>
          <a:custGeom>
            <a:avLst/>
            <a:gdLst>
              <a:gd name="connsiteX0" fmla="*/ 0 w 127004"/>
              <a:gd name="connsiteY0" fmla="*/ 15875 h 25400"/>
              <a:gd name="connsiteX1" fmla="*/ 15875 w 127004"/>
              <a:gd name="connsiteY1" fmla="*/ 19050 h 25400"/>
              <a:gd name="connsiteX2" fmla="*/ 25400 w 127004"/>
              <a:gd name="connsiteY2" fmla="*/ 22225 h 25400"/>
              <a:gd name="connsiteX3" fmla="*/ 41275 w 127004"/>
              <a:gd name="connsiteY3" fmla="*/ 25400 h 25400"/>
              <a:gd name="connsiteX4" fmla="*/ 114300 w 127004"/>
              <a:gd name="connsiteY4" fmla="*/ 22225 h 25400"/>
              <a:gd name="connsiteX5" fmla="*/ 123825 w 127004"/>
              <a:gd name="connsiteY5" fmla="*/ 15875 h 25400"/>
              <a:gd name="connsiteX6" fmla="*/ 127000 w 127004"/>
              <a:gd name="connsiteY6" fmla="*/ 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04" h="25400">
                <a:moveTo>
                  <a:pt x="0" y="15875"/>
                </a:moveTo>
                <a:cubicBezTo>
                  <a:pt x="5292" y="16933"/>
                  <a:pt x="10640" y="17741"/>
                  <a:pt x="15875" y="19050"/>
                </a:cubicBezTo>
                <a:cubicBezTo>
                  <a:pt x="19122" y="19862"/>
                  <a:pt x="22153" y="21413"/>
                  <a:pt x="25400" y="22225"/>
                </a:cubicBezTo>
                <a:cubicBezTo>
                  <a:pt x="30635" y="23534"/>
                  <a:pt x="35983" y="24342"/>
                  <a:pt x="41275" y="25400"/>
                </a:cubicBezTo>
                <a:cubicBezTo>
                  <a:pt x="65617" y="24342"/>
                  <a:pt x="90096" y="25018"/>
                  <a:pt x="114300" y="22225"/>
                </a:cubicBezTo>
                <a:cubicBezTo>
                  <a:pt x="118091" y="21788"/>
                  <a:pt x="121708" y="19050"/>
                  <a:pt x="123825" y="15875"/>
                </a:cubicBezTo>
                <a:cubicBezTo>
                  <a:pt x="127257" y="10727"/>
                  <a:pt x="127000" y="5458"/>
                  <a:pt x="12700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98" name="Straight Connector 97"/>
          <p:cNvCxnSpPr/>
          <p:nvPr/>
        </p:nvCxnSpPr>
        <p:spPr>
          <a:xfrm>
            <a:off x="4855072" y="4063320"/>
            <a:ext cx="281323" cy="233738"/>
          </a:xfrm>
          <a:prstGeom prst="line">
            <a:avLst/>
          </a:prstGeom>
        </p:spPr>
        <p:style>
          <a:lnRef idx="2">
            <a:schemeClr val="dk1"/>
          </a:lnRef>
          <a:fillRef idx="0">
            <a:schemeClr val="dk1"/>
          </a:fillRef>
          <a:effectRef idx="1">
            <a:schemeClr val="dk1"/>
          </a:effectRef>
          <a:fontRef idx="minor">
            <a:schemeClr val="tx1"/>
          </a:fontRef>
        </p:style>
      </p:cxnSp>
      <p:sp>
        <p:nvSpPr>
          <p:cNvPr id="99" name="Freeform 98"/>
          <p:cNvSpPr/>
          <p:nvPr/>
        </p:nvSpPr>
        <p:spPr>
          <a:xfrm>
            <a:off x="4672014" y="2950186"/>
            <a:ext cx="50800" cy="1076325"/>
          </a:xfrm>
          <a:custGeom>
            <a:avLst/>
            <a:gdLst>
              <a:gd name="connsiteX0" fmla="*/ 50800 w 50800"/>
              <a:gd name="connsiteY0" fmla="*/ 1076325 h 1076325"/>
              <a:gd name="connsiteX1" fmla="*/ 41275 w 50800"/>
              <a:gd name="connsiteY1" fmla="*/ 1028700 h 1076325"/>
              <a:gd name="connsiteX2" fmla="*/ 47625 w 50800"/>
              <a:gd name="connsiteY2" fmla="*/ 971550 h 1076325"/>
              <a:gd name="connsiteX3" fmla="*/ 44450 w 50800"/>
              <a:gd name="connsiteY3" fmla="*/ 901700 h 1076325"/>
              <a:gd name="connsiteX4" fmla="*/ 41275 w 50800"/>
              <a:gd name="connsiteY4" fmla="*/ 873125 h 1076325"/>
              <a:gd name="connsiteX5" fmla="*/ 38100 w 50800"/>
              <a:gd name="connsiteY5" fmla="*/ 800100 h 1076325"/>
              <a:gd name="connsiteX6" fmla="*/ 28575 w 50800"/>
              <a:gd name="connsiteY6" fmla="*/ 727075 h 1076325"/>
              <a:gd name="connsiteX7" fmla="*/ 25400 w 50800"/>
              <a:gd name="connsiteY7" fmla="*/ 692150 h 1076325"/>
              <a:gd name="connsiteX8" fmla="*/ 22225 w 50800"/>
              <a:gd name="connsiteY8" fmla="*/ 590550 h 1076325"/>
              <a:gd name="connsiteX9" fmla="*/ 19050 w 50800"/>
              <a:gd name="connsiteY9" fmla="*/ 565150 h 1076325"/>
              <a:gd name="connsiteX10" fmla="*/ 12700 w 50800"/>
              <a:gd name="connsiteY10" fmla="*/ 533400 h 1076325"/>
              <a:gd name="connsiteX11" fmla="*/ 9525 w 50800"/>
              <a:gd name="connsiteY11" fmla="*/ 400050 h 1076325"/>
              <a:gd name="connsiteX12" fmla="*/ 6350 w 50800"/>
              <a:gd name="connsiteY12" fmla="*/ 346075 h 1076325"/>
              <a:gd name="connsiteX13" fmla="*/ 3175 w 50800"/>
              <a:gd name="connsiteY13" fmla="*/ 257175 h 1076325"/>
              <a:gd name="connsiteX14" fmla="*/ 0 w 50800"/>
              <a:gd name="connsiteY14" fmla="*/ 101600 h 1076325"/>
              <a:gd name="connsiteX15" fmla="*/ 3175 w 50800"/>
              <a:gd name="connsiteY15" fmla="*/ 0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00" h="1076325">
                <a:moveTo>
                  <a:pt x="50800" y="1076325"/>
                </a:moveTo>
                <a:cubicBezTo>
                  <a:pt x="47777" y="1064233"/>
                  <a:pt x="41275" y="1041928"/>
                  <a:pt x="41275" y="1028700"/>
                </a:cubicBezTo>
                <a:cubicBezTo>
                  <a:pt x="41275" y="993841"/>
                  <a:pt x="41871" y="994565"/>
                  <a:pt x="47625" y="971550"/>
                </a:cubicBezTo>
                <a:cubicBezTo>
                  <a:pt x="46567" y="948267"/>
                  <a:pt x="45951" y="924959"/>
                  <a:pt x="44450" y="901700"/>
                </a:cubicBezTo>
                <a:cubicBezTo>
                  <a:pt x="43833" y="892136"/>
                  <a:pt x="41873" y="882690"/>
                  <a:pt x="41275" y="873125"/>
                </a:cubicBezTo>
                <a:cubicBezTo>
                  <a:pt x="39755" y="848808"/>
                  <a:pt x="39620" y="824417"/>
                  <a:pt x="38100" y="800100"/>
                </a:cubicBezTo>
                <a:cubicBezTo>
                  <a:pt x="36084" y="767845"/>
                  <a:pt x="31889" y="763527"/>
                  <a:pt x="28575" y="727075"/>
                </a:cubicBezTo>
                <a:lnTo>
                  <a:pt x="25400" y="692150"/>
                </a:lnTo>
                <a:cubicBezTo>
                  <a:pt x="24342" y="658283"/>
                  <a:pt x="23917" y="624391"/>
                  <a:pt x="22225" y="590550"/>
                </a:cubicBezTo>
                <a:cubicBezTo>
                  <a:pt x="21799" y="582028"/>
                  <a:pt x="20257" y="573597"/>
                  <a:pt x="19050" y="565150"/>
                </a:cubicBezTo>
                <a:cubicBezTo>
                  <a:pt x="16455" y="546986"/>
                  <a:pt x="16557" y="548828"/>
                  <a:pt x="12700" y="533400"/>
                </a:cubicBezTo>
                <a:cubicBezTo>
                  <a:pt x="11642" y="488950"/>
                  <a:pt x="11031" y="444487"/>
                  <a:pt x="9525" y="400050"/>
                </a:cubicBezTo>
                <a:cubicBezTo>
                  <a:pt x="8914" y="382038"/>
                  <a:pt x="7150" y="364080"/>
                  <a:pt x="6350" y="346075"/>
                </a:cubicBezTo>
                <a:cubicBezTo>
                  <a:pt x="5033" y="316452"/>
                  <a:pt x="3945" y="286817"/>
                  <a:pt x="3175" y="257175"/>
                </a:cubicBezTo>
                <a:cubicBezTo>
                  <a:pt x="1828" y="205323"/>
                  <a:pt x="1058" y="153458"/>
                  <a:pt x="0" y="101600"/>
                </a:cubicBezTo>
                <a:cubicBezTo>
                  <a:pt x="1092" y="67734"/>
                  <a:pt x="3175" y="33883"/>
                  <a:pt x="3175"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00" name="Freeform 99"/>
          <p:cNvSpPr/>
          <p:nvPr/>
        </p:nvSpPr>
        <p:spPr>
          <a:xfrm>
            <a:off x="4862514" y="3016861"/>
            <a:ext cx="88900" cy="968375"/>
          </a:xfrm>
          <a:custGeom>
            <a:avLst/>
            <a:gdLst>
              <a:gd name="connsiteX0" fmla="*/ 53975 w 88900"/>
              <a:gd name="connsiteY0" fmla="*/ 968375 h 968375"/>
              <a:gd name="connsiteX1" fmla="*/ 53975 w 88900"/>
              <a:gd name="connsiteY1" fmla="*/ 895350 h 968375"/>
              <a:gd name="connsiteX2" fmla="*/ 47625 w 88900"/>
              <a:gd name="connsiteY2" fmla="*/ 879475 h 968375"/>
              <a:gd name="connsiteX3" fmla="*/ 38100 w 88900"/>
              <a:gd name="connsiteY3" fmla="*/ 739775 h 968375"/>
              <a:gd name="connsiteX4" fmla="*/ 28575 w 88900"/>
              <a:gd name="connsiteY4" fmla="*/ 568325 h 968375"/>
              <a:gd name="connsiteX5" fmla="*/ 25400 w 88900"/>
              <a:gd name="connsiteY5" fmla="*/ 549275 h 968375"/>
              <a:gd name="connsiteX6" fmla="*/ 15875 w 88900"/>
              <a:gd name="connsiteY6" fmla="*/ 504825 h 968375"/>
              <a:gd name="connsiteX7" fmla="*/ 9525 w 88900"/>
              <a:gd name="connsiteY7" fmla="*/ 454025 h 968375"/>
              <a:gd name="connsiteX8" fmla="*/ 3175 w 88900"/>
              <a:gd name="connsiteY8" fmla="*/ 400050 h 968375"/>
              <a:gd name="connsiteX9" fmla="*/ 0 w 88900"/>
              <a:gd name="connsiteY9" fmla="*/ 346075 h 968375"/>
              <a:gd name="connsiteX10" fmla="*/ 6350 w 88900"/>
              <a:gd name="connsiteY10" fmla="*/ 200025 h 968375"/>
              <a:gd name="connsiteX11" fmla="*/ 19050 w 88900"/>
              <a:gd name="connsiteY11" fmla="*/ 139700 h 968375"/>
              <a:gd name="connsiteX12" fmla="*/ 25400 w 88900"/>
              <a:gd name="connsiteY12" fmla="*/ 111125 h 968375"/>
              <a:gd name="connsiteX13" fmla="*/ 28575 w 88900"/>
              <a:gd name="connsiteY13" fmla="*/ 101600 h 968375"/>
              <a:gd name="connsiteX14" fmla="*/ 38100 w 88900"/>
              <a:gd name="connsiteY14" fmla="*/ 95250 h 968375"/>
              <a:gd name="connsiteX15" fmla="*/ 53975 w 88900"/>
              <a:gd name="connsiteY15" fmla="*/ 76200 h 968375"/>
              <a:gd name="connsiteX16" fmla="*/ 66675 w 88900"/>
              <a:gd name="connsiteY16" fmla="*/ 53975 h 968375"/>
              <a:gd name="connsiteX17" fmla="*/ 73025 w 88900"/>
              <a:gd name="connsiteY17" fmla="*/ 34925 h 968375"/>
              <a:gd name="connsiteX18" fmla="*/ 79375 w 88900"/>
              <a:gd name="connsiteY18" fmla="*/ 15875 h 968375"/>
              <a:gd name="connsiteX19" fmla="*/ 82550 w 88900"/>
              <a:gd name="connsiteY19" fmla="*/ 6350 h 968375"/>
              <a:gd name="connsiteX20" fmla="*/ 88900 w 88900"/>
              <a:gd name="connsiteY20" fmla="*/ 0 h 96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0" h="968375">
                <a:moveTo>
                  <a:pt x="53975" y="968375"/>
                </a:moveTo>
                <a:cubicBezTo>
                  <a:pt x="60090" y="937799"/>
                  <a:pt x="60284" y="943716"/>
                  <a:pt x="53975" y="895350"/>
                </a:cubicBezTo>
                <a:cubicBezTo>
                  <a:pt x="53238" y="889699"/>
                  <a:pt x="49742" y="884767"/>
                  <a:pt x="47625" y="879475"/>
                </a:cubicBezTo>
                <a:cubicBezTo>
                  <a:pt x="43600" y="831173"/>
                  <a:pt x="40005" y="791219"/>
                  <a:pt x="38100" y="739775"/>
                </a:cubicBezTo>
                <a:cubicBezTo>
                  <a:pt x="31853" y="571113"/>
                  <a:pt x="54513" y="633171"/>
                  <a:pt x="28575" y="568325"/>
                </a:cubicBezTo>
                <a:cubicBezTo>
                  <a:pt x="27517" y="561975"/>
                  <a:pt x="26663" y="555588"/>
                  <a:pt x="25400" y="549275"/>
                </a:cubicBezTo>
                <a:cubicBezTo>
                  <a:pt x="20590" y="525224"/>
                  <a:pt x="20651" y="543032"/>
                  <a:pt x="15875" y="504825"/>
                </a:cubicBezTo>
                <a:lnTo>
                  <a:pt x="9525" y="454025"/>
                </a:lnTo>
                <a:cubicBezTo>
                  <a:pt x="8094" y="442576"/>
                  <a:pt x="3998" y="410755"/>
                  <a:pt x="3175" y="400050"/>
                </a:cubicBezTo>
                <a:cubicBezTo>
                  <a:pt x="1793" y="382080"/>
                  <a:pt x="1058" y="364067"/>
                  <a:pt x="0" y="346075"/>
                </a:cubicBezTo>
                <a:cubicBezTo>
                  <a:pt x="2117" y="297392"/>
                  <a:pt x="2878" y="248630"/>
                  <a:pt x="6350" y="200025"/>
                </a:cubicBezTo>
                <a:cubicBezTo>
                  <a:pt x="6884" y="192548"/>
                  <a:pt x="17347" y="148217"/>
                  <a:pt x="19050" y="139700"/>
                </a:cubicBezTo>
                <a:cubicBezTo>
                  <a:pt x="21232" y="128788"/>
                  <a:pt x="22411" y="121587"/>
                  <a:pt x="25400" y="111125"/>
                </a:cubicBezTo>
                <a:cubicBezTo>
                  <a:pt x="26319" y="107907"/>
                  <a:pt x="26484" y="104213"/>
                  <a:pt x="28575" y="101600"/>
                </a:cubicBezTo>
                <a:cubicBezTo>
                  <a:pt x="30959" y="98620"/>
                  <a:pt x="34925" y="97367"/>
                  <a:pt x="38100" y="95250"/>
                </a:cubicBezTo>
                <a:cubicBezTo>
                  <a:pt x="53866" y="71601"/>
                  <a:pt x="33603" y="100646"/>
                  <a:pt x="53975" y="76200"/>
                </a:cubicBezTo>
                <a:cubicBezTo>
                  <a:pt x="58381" y="70913"/>
                  <a:pt x="64286" y="59947"/>
                  <a:pt x="66675" y="53975"/>
                </a:cubicBezTo>
                <a:cubicBezTo>
                  <a:pt x="69161" y="47760"/>
                  <a:pt x="70908" y="41275"/>
                  <a:pt x="73025" y="34925"/>
                </a:cubicBezTo>
                <a:lnTo>
                  <a:pt x="79375" y="15875"/>
                </a:lnTo>
                <a:cubicBezTo>
                  <a:pt x="80433" y="12700"/>
                  <a:pt x="80183" y="8717"/>
                  <a:pt x="82550" y="6350"/>
                </a:cubicBezTo>
                <a:lnTo>
                  <a:pt x="88900" y="0"/>
                </a:ln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01" name="Straight Arrow Connector 100"/>
          <p:cNvCxnSpPr>
            <a:stCxn id="106" idx="1"/>
          </p:cNvCxnSpPr>
          <p:nvPr/>
        </p:nvCxnSpPr>
        <p:spPr>
          <a:xfrm flipH="1">
            <a:off x="5024120" y="4021455"/>
            <a:ext cx="2122805" cy="1511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2" name="Straight Arrow Connector 101"/>
          <p:cNvCxnSpPr/>
          <p:nvPr/>
        </p:nvCxnSpPr>
        <p:spPr>
          <a:xfrm flipH="1">
            <a:off x="5535153" y="4575803"/>
            <a:ext cx="1965786" cy="11805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3" name="Straight Arrow Connector 102"/>
          <p:cNvCxnSpPr>
            <a:endCxn id="105" idx="4"/>
          </p:cNvCxnSpPr>
          <p:nvPr/>
        </p:nvCxnSpPr>
        <p:spPr>
          <a:xfrm flipH="1" flipV="1">
            <a:off x="5558825" y="5076921"/>
            <a:ext cx="1588035" cy="4074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4" name="Straight Arrow Connector 103"/>
          <p:cNvCxnSpPr>
            <a:stCxn id="105" idx="1"/>
          </p:cNvCxnSpPr>
          <p:nvPr/>
        </p:nvCxnSpPr>
        <p:spPr>
          <a:xfrm flipH="1">
            <a:off x="5551805" y="3456305"/>
            <a:ext cx="1282700" cy="40449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5" name="TextBox 104"/>
          <p:cNvSpPr txBox="1"/>
          <p:nvPr/>
        </p:nvSpPr>
        <p:spPr>
          <a:xfrm>
            <a:off x="6834491" y="3164832"/>
            <a:ext cx="2145932" cy="583565"/>
          </a:xfrm>
          <a:prstGeom prst="rect">
            <a:avLst/>
          </a:prstGeom>
          <a:solidFill>
            <a:schemeClr val="accent3">
              <a:lumMod val="50000"/>
            </a:schemeClr>
          </a:solidFill>
          <a:ln w="19050" cmpd="sng">
            <a:solidFill>
              <a:srgbClr val="92D050"/>
            </a:solidFill>
          </a:ln>
        </p:spPr>
        <p:txBody>
          <a:bodyPr wrap="square" rtlCol="0">
            <a:spAutoFit/>
          </a:bodyPr>
          <a:lstStyle>
            <a:defPPr>
              <a:defRPr lang="en-US"/>
            </a:defPPr>
            <a:lvl1pPr algn="ctr">
              <a:defRPr sz="1600">
                <a:solidFill>
                  <a:schemeClr val="bg1"/>
                </a:solidFill>
              </a:defRPr>
            </a:lvl1pPr>
          </a:lstStyle>
          <a:p>
            <a:r>
              <a:rPr lang="en-US"/>
              <a:t>Pleural membranes</a:t>
            </a:r>
            <a:r>
              <a:rPr lang="zh-CN" altLang="en-US"/>
              <a:t>胸</a:t>
            </a:r>
            <a:r>
              <a:rPr lang="zh-CN" altLang="en-US"/>
              <a:t>膜</a:t>
            </a:r>
            <a:endParaRPr lang="zh-CN" altLang="en-US"/>
          </a:p>
        </p:txBody>
      </p:sp>
      <p:sp>
        <p:nvSpPr>
          <p:cNvPr id="106" name="TextBox 105"/>
          <p:cNvSpPr txBox="1"/>
          <p:nvPr/>
        </p:nvSpPr>
        <p:spPr>
          <a:xfrm>
            <a:off x="7146925" y="3852545"/>
            <a:ext cx="1872615" cy="337185"/>
          </a:xfrm>
          <a:prstGeom prst="rect">
            <a:avLst/>
          </a:prstGeom>
          <a:solidFill>
            <a:schemeClr val="accent3">
              <a:lumMod val="50000"/>
            </a:schemeClr>
          </a:solidFill>
          <a:ln w="19050" cmpd="sng">
            <a:solidFill>
              <a:srgbClr val="92D050"/>
            </a:solidFill>
          </a:ln>
        </p:spPr>
        <p:txBody>
          <a:bodyPr wrap="square" rtlCol="0">
            <a:spAutoFit/>
          </a:bodyPr>
          <a:lstStyle>
            <a:defPPr>
              <a:defRPr lang="en-US"/>
            </a:defPPr>
            <a:lvl1pPr algn="ctr">
              <a:defRPr sz="1600">
                <a:solidFill>
                  <a:schemeClr val="bg1"/>
                </a:solidFill>
              </a:defRPr>
            </a:lvl1pPr>
          </a:lstStyle>
          <a:p>
            <a:r>
              <a:rPr lang="en-US"/>
              <a:t>Bronchi</a:t>
            </a:r>
            <a:r>
              <a:rPr lang="zh-CN" altLang="en-US"/>
              <a:t>支气管</a:t>
            </a:r>
            <a:endParaRPr lang="zh-CN" altLang="en-US"/>
          </a:p>
        </p:txBody>
      </p:sp>
      <p:sp>
        <p:nvSpPr>
          <p:cNvPr id="107" name="TextBox 106"/>
          <p:cNvSpPr txBox="1"/>
          <p:nvPr/>
        </p:nvSpPr>
        <p:spPr>
          <a:xfrm>
            <a:off x="7500939" y="4378435"/>
            <a:ext cx="1293813" cy="583565"/>
          </a:xfrm>
          <a:prstGeom prst="rect">
            <a:avLst/>
          </a:prstGeom>
          <a:solidFill>
            <a:schemeClr val="accent3">
              <a:lumMod val="50000"/>
            </a:schemeClr>
          </a:solidFill>
          <a:ln w="19050" cmpd="sng">
            <a:solidFill>
              <a:srgbClr val="92D050"/>
            </a:solidFill>
          </a:ln>
        </p:spPr>
        <p:txBody>
          <a:bodyPr wrap="square" rtlCol="0">
            <a:spAutoFit/>
          </a:bodyPr>
          <a:lstStyle>
            <a:defPPr>
              <a:defRPr lang="en-US"/>
            </a:defPPr>
            <a:lvl1pPr algn="ctr">
              <a:defRPr sz="1600">
                <a:solidFill>
                  <a:schemeClr val="bg1"/>
                </a:solidFill>
              </a:defRPr>
            </a:lvl1pPr>
          </a:lstStyle>
          <a:p>
            <a:r>
              <a:rPr lang="en-US"/>
              <a:t>Bronchiole</a:t>
            </a:r>
            <a:r>
              <a:rPr lang="zh-CN" altLang="en-US"/>
              <a:t>细支气管</a:t>
            </a:r>
            <a:endParaRPr lang="zh-CN" altLang="en-US"/>
          </a:p>
        </p:txBody>
      </p:sp>
      <p:sp>
        <p:nvSpPr>
          <p:cNvPr id="108" name="TextBox 107"/>
          <p:cNvSpPr txBox="1"/>
          <p:nvPr/>
        </p:nvSpPr>
        <p:spPr>
          <a:xfrm>
            <a:off x="7310439" y="5273190"/>
            <a:ext cx="968375" cy="583565"/>
          </a:xfrm>
          <a:prstGeom prst="rect">
            <a:avLst/>
          </a:prstGeom>
          <a:solidFill>
            <a:schemeClr val="accent3">
              <a:lumMod val="50000"/>
            </a:schemeClr>
          </a:solidFill>
          <a:ln w="19050" cmpd="sng">
            <a:solidFill>
              <a:srgbClr val="92D050"/>
            </a:solidFill>
          </a:ln>
        </p:spPr>
        <p:txBody>
          <a:bodyPr wrap="square" rtlCol="0">
            <a:spAutoFit/>
          </a:bodyPr>
          <a:lstStyle>
            <a:defPPr>
              <a:defRPr lang="en-US"/>
            </a:defPPr>
            <a:lvl1pPr algn="ctr">
              <a:defRPr sz="1600">
                <a:solidFill>
                  <a:schemeClr val="bg1"/>
                </a:solidFill>
              </a:defRPr>
            </a:lvl1pPr>
          </a:lstStyle>
          <a:p>
            <a:r>
              <a:rPr lang="en-US"/>
              <a:t>Alveoli</a:t>
            </a:r>
            <a:r>
              <a:rPr lang="zh-CN" altLang="en-US"/>
              <a:t>肺泡</a:t>
            </a:r>
            <a:endParaRPr lang="zh-CN" altLang="en-US"/>
          </a:p>
        </p:txBody>
      </p:sp>
      <p:sp>
        <p:nvSpPr>
          <p:cNvPr id="109" name="TextBox 108"/>
          <p:cNvSpPr txBox="1"/>
          <p:nvPr/>
        </p:nvSpPr>
        <p:spPr>
          <a:xfrm>
            <a:off x="1186815" y="3860800"/>
            <a:ext cx="996315" cy="583565"/>
          </a:xfrm>
          <a:prstGeom prst="rect">
            <a:avLst/>
          </a:prstGeom>
          <a:solidFill>
            <a:schemeClr val="accent3">
              <a:lumMod val="50000"/>
            </a:schemeClr>
          </a:solidFill>
          <a:ln w="19050" cmpd="sng">
            <a:solidFill>
              <a:srgbClr val="92D050"/>
            </a:solidFill>
          </a:ln>
        </p:spPr>
        <p:txBody>
          <a:bodyPr wrap="square" rtlCol="0">
            <a:spAutoFit/>
          </a:bodyPr>
          <a:lstStyle>
            <a:defPPr>
              <a:defRPr lang="en-US"/>
            </a:defPPr>
            <a:lvl1pPr algn="ctr">
              <a:defRPr sz="1600">
                <a:solidFill>
                  <a:schemeClr val="bg1"/>
                </a:solidFill>
              </a:defRPr>
            </a:lvl1pPr>
          </a:lstStyle>
          <a:p>
            <a:r>
              <a:rPr lang="en-US"/>
              <a:t>Ribs</a:t>
            </a:r>
            <a:r>
              <a:rPr lang="zh-CN" altLang="en-US"/>
              <a:t>肋骨</a:t>
            </a:r>
            <a:endParaRPr lang="zh-CN" altLang="en-US"/>
          </a:p>
        </p:txBody>
      </p:sp>
      <p:sp>
        <p:nvSpPr>
          <p:cNvPr id="110" name="TextBox 109"/>
          <p:cNvSpPr txBox="1"/>
          <p:nvPr/>
        </p:nvSpPr>
        <p:spPr>
          <a:xfrm>
            <a:off x="574359" y="4760724"/>
            <a:ext cx="2175942" cy="583565"/>
          </a:xfrm>
          <a:prstGeom prst="rect">
            <a:avLst/>
          </a:prstGeom>
          <a:solidFill>
            <a:schemeClr val="accent3">
              <a:lumMod val="50000"/>
            </a:schemeClr>
          </a:solidFill>
          <a:ln w="19050" cmpd="sng">
            <a:solidFill>
              <a:srgbClr val="92D050"/>
            </a:solidFill>
          </a:ln>
        </p:spPr>
        <p:txBody>
          <a:bodyPr wrap="square" rtlCol="0">
            <a:spAutoFit/>
          </a:bodyPr>
          <a:lstStyle>
            <a:defPPr>
              <a:defRPr lang="en-US"/>
            </a:defPPr>
            <a:lvl1pPr algn="ctr">
              <a:defRPr sz="1600">
                <a:solidFill>
                  <a:schemeClr val="bg1"/>
                </a:solidFill>
              </a:defRPr>
            </a:lvl1pPr>
          </a:lstStyle>
          <a:p>
            <a:r>
              <a:rPr lang="en-US"/>
              <a:t>Intercostal muscles</a:t>
            </a:r>
            <a:r>
              <a:rPr lang="zh-CN" altLang="en-US"/>
              <a:t>肋间肌</a:t>
            </a:r>
            <a:endParaRPr lang="zh-CN" altLang="en-US"/>
          </a:p>
        </p:txBody>
      </p:sp>
      <p:sp>
        <p:nvSpPr>
          <p:cNvPr id="111" name="Rectangle 110"/>
          <p:cNvSpPr/>
          <p:nvPr/>
        </p:nvSpPr>
        <p:spPr>
          <a:xfrm>
            <a:off x="2593547" y="2708725"/>
            <a:ext cx="975605" cy="33279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a:off x="2287104" y="5387277"/>
            <a:ext cx="1382861" cy="3327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a:off x="5805518" y="2303577"/>
            <a:ext cx="1232814" cy="33279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p:cNvSpPr/>
          <p:nvPr/>
        </p:nvSpPr>
        <p:spPr>
          <a:xfrm>
            <a:off x="5874111" y="1863074"/>
            <a:ext cx="1232814" cy="33279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a:off x="5735358" y="2715879"/>
            <a:ext cx="1232814" cy="33279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p:cNvSpPr txBox="1"/>
          <p:nvPr/>
        </p:nvSpPr>
        <p:spPr>
          <a:xfrm>
            <a:off x="2436495" y="2792095"/>
            <a:ext cx="1233170" cy="337185"/>
          </a:xfrm>
          <a:prstGeom prst="rect">
            <a:avLst/>
          </a:prstGeom>
          <a:solidFill>
            <a:schemeClr val="accent3">
              <a:lumMod val="50000"/>
            </a:schemeClr>
          </a:solidFill>
          <a:ln w="19050" cmpd="sng">
            <a:solidFill>
              <a:srgbClr val="92D050"/>
            </a:solidFill>
          </a:ln>
        </p:spPr>
        <p:txBody>
          <a:bodyPr wrap="square" rtlCol="0">
            <a:spAutoFit/>
          </a:bodyPr>
          <a:lstStyle>
            <a:defPPr>
              <a:defRPr lang="en-US"/>
            </a:defPPr>
            <a:lvl1pPr algn="ctr">
              <a:defRPr sz="1600">
                <a:solidFill>
                  <a:schemeClr val="bg1"/>
                </a:solidFill>
              </a:defRPr>
            </a:lvl1pPr>
          </a:lstStyle>
          <a:p>
            <a:r>
              <a:rPr lang="en-US"/>
              <a:t>Lungs</a:t>
            </a:r>
            <a:r>
              <a:rPr lang="zh-CN" altLang="en-US"/>
              <a:t>肺</a:t>
            </a:r>
            <a:endParaRPr lang="zh-CN" altLang="en-US"/>
          </a:p>
        </p:txBody>
      </p:sp>
      <p:sp>
        <p:nvSpPr>
          <p:cNvPr id="119" name="TextBox 118"/>
          <p:cNvSpPr txBox="1"/>
          <p:nvPr/>
        </p:nvSpPr>
        <p:spPr>
          <a:xfrm>
            <a:off x="5671376" y="2751325"/>
            <a:ext cx="996125" cy="583565"/>
          </a:xfrm>
          <a:prstGeom prst="rect">
            <a:avLst/>
          </a:prstGeom>
          <a:solidFill>
            <a:schemeClr val="accent3">
              <a:lumMod val="50000"/>
            </a:schemeClr>
          </a:solidFill>
          <a:ln w="19050" cmpd="sng">
            <a:solidFill>
              <a:srgbClr val="92D050"/>
            </a:solidFill>
          </a:ln>
        </p:spPr>
        <p:txBody>
          <a:bodyPr wrap="square" rtlCol="0">
            <a:spAutoFit/>
          </a:bodyPr>
          <a:lstStyle>
            <a:defPPr>
              <a:defRPr lang="en-US"/>
            </a:defPPr>
            <a:lvl1pPr algn="ctr">
              <a:defRPr sz="1600">
                <a:solidFill>
                  <a:schemeClr val="bg1"/>
                </a:solidFill>
              </a:defRPr>
            </a:lvl1pPr>
          </a:lstStyle>
          <a:p>
            <a:r>
              <a:rPr lang="en-US"/>
              <a:t>Trachea</a:t>
            </a:r>
            <a:r>
              <a:rPr lang="zh-CN" altLang="en-US"/>
              <a:t>气管</a:t>
            </a:r>
            <a:endParaRPr lang="zh-CN" altLang="en-US"/>
          </a:p>
        </p:txBody>
      </p:sp>
      <p:sp>
        <p:nvSpPr>
          <p:cNvPr id="120" name="TextBox 119"/>
          <p:cNvSpPr txBox="1"/>
          <p:nvPr/>
        </p:nvSpPr>
        <p:spPr>
          <a:xfrm>
            <a:off x="2430087" y="5482934"/>
            <a:ext cx="1278052" cy="583565"/>
          </a:xfrm>
          <a:prstGeom prst="rect">
            <a:avLst/>
          </a:prstGeom>
          <a:solidFill>
            <a:schemeClr val="accent3">
              <a:lumMod val="50000"/>
            </a:schemeClr>
          </a:solidFill>
          <a:ln w="19050" cmpd="sng">
            <a:solidFill>
              <a:srgbClr val="92D050"/>
            </a:solidFill>
          </a:ln>
        </p:spPr>
        <p:txBody>
          <a:bodyPr wrap="square" rtlCol="0">
            <a:spAutoFit/>
          </a:bodyPr>
          <a:lstStyle>
            <a:defPPr>
              <a:defRPr lang="en-US"/>
            </a:defPPr>
            <a:lvl1pPr algn="ctr">
              <a:defRPr sz="1600">
                <a:solidFill>
                  <a:schemeClr val="bg1"/>
                </a:solidFill>
              </a:defRPr>
            </a:lvl1pPr>
          </a:lstStyle>
          <a:p>
            <a:r>
              <a:rPr lang="en-US"/>
              <a:t>Diaphragm</a:t>
            </a:r>
            <a:r>
              <a:rPr lang="zh-CN" altLang="en-US"/>
              <a:t>膈</a:t>
            </a: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additive="base">
                                        <p:cTn id="7" dur="500" fill="hold"/>
                                        <p:tgtEl>
                                          <p:spTgt spid="116"/>
                                        </p:tgtEl>
                                        <p:attrNameLst>
                                          <p:attrName>ppt_x</p:attrName>
                                        </p:attrNameLst>
                                      </p:cBhvr>
                                      <p:tavLst>
                                        <p:tav tm="0">
                                          <p:val>
                                            <p:strVal val="#ppt_x"/>
                                          </p:val>
                                        </p:tav>
                                        <p:tav tm="100000">
                                          <p:val>
                                            <p:strVal val="#ppt_x"/>
                                          </p:val>
                                        </p:tav>
                                      </p:tavLst>
                                    </p:anim>
                                    <p:anim calcmode="lin" valueType="num">
                                      <p:cBhvr additive="base">
                                        <p:cTn id="8"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9"/>
                                        </p:tgtEl>
                                        <p:attrNameLst>
                                          <p:attrName>style.visibility</p:attrName>
                                        </p:attrNameLst>
                                      </p:cBhvr>
                                      <p:to>
                                        <p:strVal val="visible"/>
                                      </p:to>
                                    </p:set>
                                    <p:anim calcmode="lin" valueType="num">
                                      <p:cBhvr additive="base">
                                        <p:cTn id="13" dur="500" fill="hold"/>
                                        <p:tgtEl>
                                          <p:spTgt spid="119"/>
                                        </p:tgtEl>
                                        <p:attrNameLst>
                                          <p:attrName>ppt_x</p:attrName>
                                        </p:attrNameLst>
                                      </p:cBhvr>
                                      <p:tavLst>
                                        <p:tav tm="0">
                                          <p:val>
                                            <p:strVal val="#ppt_x"/>
                                          </p:val>
                                        </p:tav>
                                        <p:tav tm="100000">
                                          <p:val>
                                            <p:strVal val="#ppt_x"/>
                                          </p:val>
                                        </p:tav>
                                      </p:tavLst>
                                    </p:anim>
                                    <p:anim calcmode="lin" valueType="num">
                                      <p:cBhvr additive="base">
                                        <p:cTn id="14"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500" fill="hold"/>
                                        <p:tgtEl>
                                          <p:spTgt spid="106"/>
                                        </p:tgtEl>
                                        <p:attrNameLst>
                                          <p:attrName>ppt_x</p:attrName>
                                        </p:attrNameLst>
                                      </p:cBhvr>
                                      <p:tavLst>
                                        <p:tav tm="0">
                                          <p:val>
                                            <p:strVal val="#ppt_x"/>
                                          </p:val>
                                        </p:tav>
                                        <p:tav tm="100000">
                                          <p:val>
                                            <p:strVal val="#ppt_x"/>
                                          </p:val>
                                        </p:tav>
                                      </p:tavLst>
                                    </p:anim>
                                    <p:anim calcmode="lin" valueType="num">
                                      <p:cBhvr additive="base">
                                        <p:cTn id="20"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7"/>
                                        </p:tgtEl>
                                        <p:attrNameLst>
                                          <p:attrName>style.visibility</p:attrName>
                                        </p:attrNameLst>
                                      </p:cBhvr>
                                      <p:to>
                                        <p:strVal val="visible"/>
                                      </p:to>
                                    </p:set>
                                    <p:anim calcmode="lin" valueType="num">
                                      <p:cBhvr additive="base">
                                        <p:cTn id="25" dur="500" fill="hold"/>
                                        <p:tgtEl>
                                          <p:spTgt spid="107"/>
                                        </p:tgtEl>
                                        <p:attrNameLst>
                                          <p:attrName>ppt_x</p:attrName>
                                        </p:attrNameLst>
                                      </p:cBhvr>
                                      <p:tavLst>
                                        <p:tav tm="0">
                                          <p:val>
                                            <p:strVal val="#ppt_x"/>
                                          </p:val>
                                        </p:tav>
                                        <p:tav tm="100000">
                                          <p:val>
                                            <p:strVal val="#ppt_x"/>
                                          </p:val>
                                        </p:tav>
                                      </p:tavLst>
                                    </p:anim>
                                    <p:anim calcmode="lin" valueType="num">
                                      <p:cBhvr additive="base">
                                        <p:cTn id="26"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8"/>
                                        </p:tgtEl>
                                        <p:attrNameLst>
                                          <p:attrName>style.visibility</p:attrName>
                                        </p:attrNameLst>
                                      </p:cBhvr>
                                      <p:to>
                                        <p:strVal val="visible"/>
                                      </p:to>
                                    </p:set>
                                    <p:anim calcmode="lin" valueType="num">
                                      <p:cBhvr additive="base">
                                        <p:cTn id="31" dur="500" fill="hold"/>
                                        <p:tgtEl>
                                          <p:spTgt spid="108"/>
                                        </p:tgtEl>
                                        <p:attrNameLst>
                                          <p:attrName>ppt_x</p:attrName>
                                        </p:attrNameLst>
                                      </p:cBhvr>
                                      <p:tavLst>
                                        <p:tav tm="0">
                                          <p:val>
                                            <p:strVal val="#ppt_x"/>
                                          </p:val>
                                        </p:tav>
                                        <p:tav tm="100000">
                                          <p:val>
                                            <p:strVal val="#ppt_x"/>
                                          </p:val>
                                        </p:tav>
                                      </p:tavLst>
                                    </p:anim>
                                    <p:anim calcmode="lin" valueType="num">
                                      <p:cBhvr additive="base">
                                        <p:cTn id="32"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9"/>
                                        </p:tgtEl>
                                        <p:attrNameLst>
                                          <p:attrName>style.visibility</p:attrName>
                                        </p:attrNameLst>
                                      </p:cBhvr>
                                      <p:to>
                                        <p:strVal val="visible"/>
                                      </p:to>
                                    </p:set>
                                    <p:anim calcmode="lin" valueType="num">
                                      <p:cBhvr additive="base">
                                        <p:cTn id="37" dur="500" fill="hold"/>
                                        <p:tgtEl>
                                          <p:spTgt spid="109"/>
                                        </p:tgtEl>
                                        <p:attrNameLst>
                                          <p:attrName>ppt_x</p:attrName>
                                        </p:attrNameLst>
                                      </p:cBhvr>
                                      <p:tavLst>
                                        <p:tav tm="0">
                                          <p:val>
                                            <p:strVal val="#ppt_x"/>
                                          </p:val>
                                        </p:tav>
                                        <p:tav tm="100000">
                                          <p:val>
                                            <p:strVal val="#ppt_x"/>
                                          </p:val>
                                        </p:tav>
                                      </p:tavLst>
                                    </p:anim>
                                    <p:anim calcmode="lin" valueType="num">
                                      <p:cBhvr additive="base">
                                        <p:cTn id="38"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0"/>
                                        </p:tgtEl>
                                        <p:attrNameLst>
                                          <p:attrName>style.visibility</p:attrName>
                                        </p:attrNameLst>
                                      </p:cBhvr>
                                      <p:to>
                                        <p:strVal val="visible"/>
                                      </p:to>
                                    </p:set>
                                    <p:anim calcmode="lin" valueType="num">
                                      <p:cBhvr additive="base">
                                        <p:cTn id="43" dur="500" fill="hold"/>
                                        <p:tgtEl>
                                          <p:spTgt spid="110"/>
                                        </p:tgtEl>
                                        <p:attrNameLst>
                                          <p:attrName>ppt_x</p:attrName>
                                        </p:attrNameLst>
                                      </p:cBhvr>
                                      <p:tavLst>
                                        <p:tav tm="0">
                                          <p:val>
                                            <p:strVal val="#ppt_x"/>
                                          </p:val>
                                        </p:tav>
                                        <p:tav tm="100000">
                                          <p:val>
                                            <p:strVal val="#ppt_x"/>
                                          </p:val>
                                        </p:tav>
                                      </p:tavLst>
                                    </p:anim>
                                    <p:anim calcmode="lin" valueType="num">
                                      <p:cBhvr additive="base">
                                        <p:cTn id="44"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0"/>
                                        </p:tgtEl>
                                        <p:attrNameLst>
                                          <p:attrName>style.visibility</p:attrName>
                                        </p:attrNameLst>
                                      </p:cBhvr>
                                      <p:to>
                                        <p:strVal val="visible"/>
                                      </p:to>
                                    </p:set>
                                    <p:anim calcmode="lin" valueType="num">
                                      <p:cBhvr additive="base">
                                        <p:cTn id="49" dur="500" fill="hold"/>
                                        <p:tgtEl>
                                          <p:spTgt spid="120"/>
                                        </p:tgtEl>
                                        <p:attrNameLst>
                                          <p:attrName>ppt_x</p:attrName>
                                        </p:attrNameLst>
                                      </p:cBhvr>
                                      <p:tavLst>
                                        <p:tav tm="0">
                                          <p:val>
                                            <p:strVal val="#ppt_x"/>
                                          </p:val>
                                        </p:tav>
                                        <p:tav tm="100000">
                                          <p:val>
                                            <p:strVal val="#ppt_x"/>
                                          </p:val>
                                        </p:tav>
                                      </p:tavLst>
                                    </p:anim>
                                    <p:anim calcmode="lin" valueType="num">
                                      <p:cBhvr additive="base">
                                        <p:cTn id="50"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5"/>
                                        </p:tgtEl>
                                        <p:attrNameLst>
                                          <p:attrName>style.visibility</p:attrName>
                                        </p:attrNameLst>
                                      </p:cBhvr>
                                      <p:to>
                                        <p:strVal val="visible"/>
                                      </p:to>
                                    </p:set>
                                    <p:anim calcmode="lin" valueType="num">
                                      <p:cBhvr additive="base">
                                        <p:cTn id="55" dur="500" fill="hold"/>
                                        <p:tgtEl>
                                          <p:spTgt spid="105"/>
                                        </p:tgtEl>
                                        <p:attrNameLst>
                                          <p:attrName>ppt_x</p:attrName>
                                        </p:attrNameLst>
                                      </p:cBhvr>
                                      <p:tavLst>
                                        <p:tav tm="0">
                                          <p:val>
                                            <p:strVal val="#ppt_x"/>
                                          </p:val>
                                        </p:tav>
                                        <p:tav tm="100000">
                                          <p:val>
                                            <p:strVal val="#ppt_x"/>
                                          </p:val>
                                        </p:tav>
                                      </p:tavLst>
                                    </p:anim>
                                    <p:anim calcmode="lin" valueType="num">
                                      <p:cBhvr additive="base">
                                        <p:cTn id="56"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bldLvl="0" animBg="1"/>
      <p:bldP spid="106" grpId="0" bldLvl="0" animBg="1"/>
      <p:bldP spid="107" grpId="0" bldLvl="0" animBg="1"/>
      <p:bldP spid="108" grpId="0" bldLvl="0" animBg="1"/>
      <p:bldP spid="109" grpId="0" bldLvl="0" animBg="1"/>
      <p:bldP spid="110" grpId="0" bldLvl="0" animBg="1"/>
      <p:bldP spid="116" grpId="0" bldLvl="0" animBg="1"/>
      <p:bldP spid="119" grpId="0" bldLvl="0" animBg="1"/>
      <p:bldP spid="120"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graphicFrame>
        <p:nvGraphicFramePr>
          <p:cNvPr id="923" name="Shape 923"/>
          <p:cNvGraphicFramePr/>
          <p:nvPr/>
        </p:nvGraphicFramePr>
        <p:xfrm>
          <a:off x="173894" y="1164933"/>
          <a:ext cx="8970175" cy="4640580"/>
        </p:xfrm>
        <a:graphic>
          <a:graphicData uri="http://schemas.openxmlformats.org/drawingml/2006/table">
            <a:tbl>
              <a:tblPr firstRow="1" bandRow="1">
                <a:noFill/>
              </a:tblPr>
              <a:tblGrid>
                <a:gridCol w="2668550"/>
                <a:gridCol w="6301625"/>
              </a:tblGrid>
              <a:tr h="402550">
                <a:tc>
                  <a:txBody>
                    <a:bodyPr/>
                    <a:lstStyle/>
                    <a:p>
                      <a:pPr marL="0" marR="0" lvl="0" indent="0" algn="l" rtl="0">
                        <a:spcBef>
                          <a:spcPts val="0"/>
                        </a:spcBef>
                        <a:buSzPct val="25000"/>
                        <a:buNone/>
                      </a:pPr>
                      <a:r>
                        <a:rPr lang="en-US" sz="1800" u="none" strike="noStrike" cap="none" baseline="0"/>
                        <a:t>Structure</a:t>
                      </a:r>
                      <a:endParaRPr lang="en-US" sz="1800" u="none" strike="noStrike" cap="none" baseline="0"/>
                    </a:p>
                  </a:txBody>
                  <a:tcPr marL="91450" marR="91450" marT="45725" marB="45725"/>
                </a:tc>
                <a:tc>
                  <a:txBody>
                    <a:bodyPr/>
                    <a:lstStyle/>
                    <a:p>
                      <a:pPr marL="0" marR="0" lvl="0" indent="0" algn="l" rtl="0">
                        <a:spcBef>
                          <a:spcPts val="0"/>
                        </a:spcBef>
                        <a:buSzPct val="25000"/>
                        <a:buNone/>
                      </a:pPr>
                      <a:r>
                        <a:rPr lang="en-US" sz="1800" u="none" strike="noStrike" cap="none" baseline="0"/>
                        <a:t>Function</a:t>
                      </a:r>
                      <a:endParaRPr lang="en-US" sz="1800" u="none" strike="noStrike" cap="none" baseline="0"/>
                    </a:p>
                  </a:txBody>
                  <a:tcPr marL="91450" marR="91450" marT="45725" marB="45725"/>
                </a:tc>
              </a:tr>
              <a:tr h="687800">
                <a:tc>
                  <a:txBody>
                    <a:bodyPr/>
                    <a:lstStyle/>
                    <a:p>
                      <a:pPr marL="0" marR="0" lvl="0" indent="0" algn="l" rtl="0">
                        <a:spcBef>
                          <a:spcPts val="0"/>
                        </a:spcBef>
                        <a:buSzPct val="25000"/>
                        <a:buNone/>
                      </a:pPr>
                      <a:r>
                        <a:rPr lang="en-US" sz="1600" u="none" strike="noStrike" cap="none" baseline="0"/>
                        <a:t>Trachea</a:t>
                      </a:r>
                      <a:endParaRPr lang="en-US" sz="1600" u="none" strike="noStrike" cap="none" baseline="0"/>
                    </a:p>
                  </a:txBody>
                  <a:tcPr marL="91450" marR="91450" marT="45725" marB="45725"/>
                </a:tc>
                <a:tc>
                  <a:txBody>
                    <a:bodyPr/>
                    <a:lstStyle/>
                    <a:p>
                      <a:pPr marL="0" marR="0" lvl="0" indent="0" algn="l" rtl="0">
                        <a:spcBef>
                          <a:spcPts val="0"/>
                        </a:spcBef>
                        <a:buSzPct val="25000"/>
                        <a:buNone/>
                      </a:pPr>
                      <a:r>
                        <a:rPr lang="en-US" sz="1600" u="none" strike="noStrike" cap="none" baseline="0"/>
                        <a:t>Tube with</a:t>
                      </a:r>
                      <a:r>
                        <a:rPr lang="en-US" sz="1600" u="none" strike="noStrike" cap="none" baseline="0">
                          <a:highlight>
                            <a:srgbClr val="FFFF00"/>
                          </a:highlight>
                        </a:rPr>
                        <a:t> incomplete rings of cartilage </a:t>
                      </a:r>
                      <a:r>
                        <a:rPr lang="en-US" sz="1600" u="none" strike="noStrike" cap="none" baseline="0"/>
                        <a:t>carries air to lungs; lined with cells making mucus, and cells with cilia to move the mucus away.</a:t>
                      </a:r>
                      <a:endParaRPr lang="en-US" sz="1600" u="none" strike="noStrike" cap="none" baseline="0"/>
                    </a:p>
                  </a:txBody>
                  <a:tcPr marL="91450" marR="91450" marT="45725" marB="45725"/>
                </a:tc>
              </a:tr>
              <a:tr h="402550">
                <a:tc>
                  <a:txBody>
                    <a:bodyPr/>
                    <a:lstStyle/>
                    <a:p>
                      <a:pPr marL="0" marR="0" lvl="0" indent="0" algn="l" rtl="0">
                        <a:spcBef>
                          <a:spcPts val="0"/>
                        </a:spcBef>
                        <a:buSzPct val="25000"/>
                        <a:buNone/>
                      </a:pPr>
                      <a:r>
                        <a:rPr lang="en-US" sz="1600" u="none" strike="noStrike" cap="none" baseline="0"/>
                        <a:t>Bronchi</a:t>
                      </a:r>
                      <a:endParaRPr lang="en-US" sz="1600" u="none" strike="noStrike" cap="none" baseline="0"/>
                    </a:p>
                  </a:txBody>
                  <a:tcPr marL="91450" marR="91450" marT="45725" marB="45725"/>
                </a:tc>
                <a:tc>
                  <a:txBody>
                    <a:bodyPr/>
                    <a:lstStyle/>
                    <a:p>
                      <a:pPr marL="0" marR="0" lvl="0" indent="0" algn="l" rtl="0">
                        <a:spcBef>
                          <a:spcPts val="0"/>
                        </a:spcBef>
                        <a:buSzPct val="25000"/>
                        <a:buNone/>
                      </a:pPr>
                      <a:r>
                        <a:rPr lang="en-US" sz="1600" u="none" strike="noStrike" cap="none" baseline="0"/>
                        <a:t>Carr</a:t>
                      </a:r>
                      <a:r>
                        <a:rPr lang="en-US" sz="1600" u="none" strike="noStrike" cap="none" baseline="0"/>
                        <a:t>y air to lungs</a:t>
                      </a:r>
                      <a:endParaRPr lang="en-US" sz="1600" u="none" strike="noStrike" cap="none" baseline="0"/>
                    </a:p>
                  </a:txBody>
                  <a:tcPr marL="91450" marR="91450" marT="45725" marB="45725"/>
                </a:tc>
              </a:tr>
              <a:tr h="402550">
                <a:tc>
                  <a:txBody>
                    <a:bodyPr/>
                    <a:lstStyle/>
                    <a:p>
                      <a:pPr marL="0" marR="0" lvl="0" indent="0" algn="l" rtl="0">
                        <a:spcBef>
                          <a:spcPts val="0"/>
                        </a:spcBef>
                        <a:buSzPct val="25000"/>
                        <a:buNone/>
                      </a:pPr>
                      <a:r>
                        <a:rPr lang="en-US" sz="1600" u="none" strike="noStrike" cap="none" baseline="0"/>
                        <a:t>Bronchioles</a:t>
                      </a:r>
                      <a:endParaRPr lang="en-US" sz="1600" u="none" strike="noStrike" cap="none" baseline="0"/>
                    </a:p>
                  </a:txBody>
                  <a:tcPr marL="91450" marR="91450" marT="45725" marB="45725"/>
                </a:tc>
                <a:tc>
                  <a:txBody>
                    <a:bodyPr/>
                    <a:lstStyle/>
                    <a:p>
                      <a:pPr marL="0" marR="0" lvl="0" indent="0" algn="l" rtl="0">
                        <a:spcBef>
                          <a:spcPts val="0"/>
                        </a:spcBef>
                        <a:buSzPct val="25000"/>
                        <a:buNone/>
                      </a:pPr>
                      <a:r>
                        <a:rPr lang="en-US" sz="1600" u="none" strike="noStrike" cap="none" baseline="0"/>
                        <a:t>Carry air to lungs</a:t>
                      </a:r>
                      <a:endParaRPr lang="en-US" sz="1600" u="none" strike="noStrike" cap="none" baseline="0"/>
                    </a:p>
                  </a:txBody>
                  <a:tcPr marL="91450" marR="91450" marT="45725" marB="45725"/>
                </a:tc>
              </a:tr>
              <a:tr h="402550">
                <a:tc>
                  <a:txBody>
                    <a:bodyPr/>
                    <a:lstStyle/>
                    <a:p>
                      <a:pPr marL="0" marR="0" lvl="0" indent="0" algn="l" rtl="0">
                        <a:spcBef>
                          <a:spcPts val="0"/>
                        </a:spcBef>
                        <a:buSzPct val="25000"/>
                        <a:buNone/>
                      </a:pPr>
                      <a:r>
                        <a:rPr lang="en-US" sz="1600" u="none" strike="noStrike" cap="none" baseline="0"/>
                        <a:t>Alveoli</a:t>
                      </a:r>
                      <a:endParaRPr lang="en-US" sz="1600" u="none" strike="noStrike" cap="none" baseline="0"/>
                    </a:p>
                  </a:txBody>
                  <a:tcPr marL="91450" marR="91450" marT="45725" marB="45725"/>
                </a:tc>
                <a:tc>
                  <a:txBody>
                    <a:bodyPr/>
                    <a:lstStyle/>
                    <a:p>
                      <a:pPr marL="0" marR="0" lvl="0" indent="0" algn="l" rtl="0">
                        <a:spcBef>
                          <a:spcPts val="0"/>
                        </a:spcBef>
                        <a:buSzPct val="25000"/>
                        <a:buNone/>
                      </a:pPr>
                      <a:r>
                        <a:rPr lang="en-US" sz="1600" u="none" strike="noStrike" cap="none" baseline="0"/>
                        <a:t>Tiny air sacs adapted for </a:t>
                      </a:r>
                      <a:r>
                        <a:rPr lang="en-US" sz="1600" u="none" strike="noStrike" cap="none" baseline="0">
                          <a:highlight>
                            <a:srgbClr val="FFFF00"/>
                          </a:highlight>
                        </a:rPr>
                        <a:t>gas exchange</a:t>
                      </a:r>
                      <a:endParaRPr lang="en-US" sz="1600" u="none" strike="noStrike" cap="none" baseline="0">
                        <a:highlight>
                          <a:srgbClr val="FFFF00"/>
                        </a:highlight>
                      </a:endParaRPr>
                    </a:p>
                  </a:txBody>
                  <a:tcPr marL="91450" marR="91450" marT="45725" marB="45725"/>
                </a:tc>
              </a:tr>
              <a:tr h="402550">
                <a:tc>
                  <a:txBody>
                    <a:bodyPr/>
                    <a:lstStyle/>
                    <a:p>
                      <a:pPr marL="0" marR="0" lvl="0" indent="0" algn="l" rtl="0">
                        <a:spcBef>
                          <a:spcPts val="0"/>
                        </a:spcBef>
                        <a:buSzPct val="25000"/>
                        <a:buNone/>
                      </a:pPr>
                      <a:r>
                        <a:rPr lang="en-US" sz="1600" u="none" strike="noStrike" cap="none" baseline="0"/>
                        <a:t>Diaphragm</a:t>
                      </a:r>
                      <a:endParaRPr lang="en-US" sz="1600" u="none" strike="noStrike" cap="none" baseline="0"/>
                    </a:p>
                  </a:txBody>
                  <a:tcPr marL="91450" marR="91450" marT="45725" marB="45725"/>
                </a:tc>
                <a:tc>
                  <a:txBody>
                    <a:bodyPr/>
                    <a:lstStyle/>
                    <a:p>
                      <a:pPr marL="0" marR="0" lvl="0" indent="0" algn="l" rtl="0">
                        <a:spcBef>
                          <a:spcPts val="0"/>
                        </a:spcBef>
                        <a:buSzPct val="25000"/>
                        <a:buNone/>
                      </a:pPr>
                      <a:r>
                        <a:rPr lang="en-US" sz="1600" u="none" strike="noStrike" cap="none" baseline="0"/>
                        <a:t>Sheet of muscle with a fibrous middle part which is domed; it helps make breathing movements and separates the thorax from the abdomen</a:t>
                      </a:r>
                      <a:endParaRPr lang="en-US" sz="1600" u="none" strike="noStrike" cap="none" baseline="0"/>
                    </a:p>
                  </a:txBody>
                  <a:tcPr marL="91450" marR="91450" marT="45725" marB="45725"/>
                </a:tc>
              </a:tr>
              <a:tr h="402550">
                <a:tc>
                  <a:txBody>
                    <a:bodyPr/>
                    <a:lstStyle/>
                    <a:p>
                      <a:pPr marL="0" marR="0" lvl="0" indent="0" algn="l" rtl="0">
                        <a:spcBef>
                          <a:spcPts val="0"/>
                        </a:spcBef>
                        <a:buSzPct val="25000"/>
                        <a:buNone/>
                      </a:pPr>
                      <a:r>
                        <a:rPr lang="en-US" sz="1600" u="none" strike="noStrike" cap="none" baseline="0"/>
                        <a:t>Ribs</a:t>
                      </a:r>
                      <a:endParaRPr lang="en-US" sz="1600" u="none" strike="noStrike" cap="none" baseline="0"/>
                    </a:p>
                  </a:txBody>
                  <a:tcPr marL="91450" marR="91450" marT="45725" marB="45725"/>
                </a:tc>
                <a:tc>
                  <a:txBody>
                    <a:bodyPr/>
                    <a:lstStyle/>
                    <a:p>
                      <a:pPr marL="0" marR="0" lvl="0" indent="0" algn="l" rtl="0">
                        <a:spcBef>
                          <a:spcPts val="0"/>
                        </a:spcBef>
                        <a:buSzPct val="25000"/>
                        <a:buNone/>
                      </a:pPr>
                      <a:r>
                        <a:rPr lang="en-US" sz="1600" u="none" strike="noStrike" cap="none" baseline="0"/>
                        <a:t>Bones that protect and ventilate the lungs</a:t>
                      </a:r>
                      <a:endParaRPr lang="en-US" sz="1600" u="none" strike="noStrike" cap="none" baseline="0"/>
                    </a:p>
                  </a:txBody>
                  <a:tcPr marL="91450" marR="91450" marT="45725" marB="45725"/>
                </a:tc>
              </a:tr>
              <a:tr h="402550">
                <a:tc>
                  <a:txBody>
                    <a:bodyPr/>
                    <a:lstStyle/>
                    <a:p>
                      <a:pPr marL="0" marR="0" lvl="0" indent="0" algn="l" rtl="0">
                        <a:spcBef>
                          <a:spcPts val="0"/>
                        </a:spcBef>
                        <a:buSzPct val="25000"/>
                        <a:buNone/>
                      </a:pPr>
                      <a:r>
                        <a:rPr lang="en-US" sz="1600" u="none" strike="noStrike" cap="none" baseline="0"/>
                        <a:t>Intercostal muscles</a:t>
                      </a:r>
                      <a:endParaRPr lang="en-US" sz="1600" u="none" strike="noStrike" cap="none" baseline="0"/>
                    </a:p>
                  </a:txBody>
                  <a:tcPr marL="91450" marR="91450" marT="45725" marB="45725"/>
                </a:tc>
                <a:tc>
                  <a:txBody>
                    <a:bodyPr/>
                    <a:lstStyle/>
                    <a:p>
                      <a:pPr marL="0" marR="0" lvl="0" indent="0" algn="l" rtl="0">
                        <a:spcBef>
                          <a:spcPts val="0"/>
                        </a:spcBef>
                        <a:buSzPct val="25000"/>
                        <a:buNone/>
                      </a:pPr>
                      <a:r>
                        <a:rPr lang="en-US" sz="1600" u="none" strike="noStrike" cap="none" baseline="0"/>
                        <a:t>Move ribs for ventilation</a:t>
                      </a:r>
                      <a:endParaRPr lang="en-US" sz="1600" u="none" strike="noStrike" cap="none" baseline="0"/>
                    </a:p>
                  </a:txBody>
                  <a:tcPr marL="91450" marR="91450" marT="45725" marB="45725"/>
                </a:tc>
              </a:tr>
              <a:tr h="402550">
                <a:tc>
                  <a:txBody>
                    <a:bodyPr/>
                    <a:lstStyle/>
                    <a:p>
                      <a:pPr marL="0" marR="0" lvl="0" indent="0" algn="l" rtl="0">
                        <a:spcBef>
                          <a:spcPts val="0"/>
                        </a:spcBef>
                        <a:buSzPct val="25000"/>
                        <a:buNone/>
                      </a:pPr>
                      <a:r>
                        <a:rPr lang="en-US" sz="1600" u="none" strike="noStrike" cap="none" baseline="0"/>
                        <a:t>Pleural membranes</a:t>
                      </a:r>
                      <a:endParaRPr lang="en-US" sz="1600" u="none" strike="noStrike" cap="none" baseline="0"/>
                    </a:p>
                  </a:txBody>
                  <a:tcPr marL="91450" marR="91450" marT="45725" marB="45725"/>
                </a:tc>
                <a:tc>
                  <a:txBody>
                    <a:bodyPr/>
                    <a:lstStyle/>
                    <a:p>
                      <a:pPr marL="0" marR="0" lvl="0" indent="0" algn="l" rtl="0">
                        <a:spcBef>
                          <a:spcPts val="0"/>
                        </a:spcBef>
                        <a:buSzPct val="25000"/>
                        <a:buNone/>
                      </a:pPr>
                      <a:r>
                        <a:rPr lang="en-US" sz="1600" u="none" strike="noStrike" cap="none" baseline="0"/>
                        <a:t>Thin moist membranes forming an </a:t>
                      </a:r>
                      <a:r>
                        <a:rPr lang="en-US" sz="1600" u="none" strike="noStrike" cap="none" baseline="0">
                          <a:highlight>
                            <a:srgbClr val="FFFF00"/>
                          </a:highlight>
                        </a:rPr>
                        <a:t>airtight seal around the lungs </a:t>
                      </a:r>
                      <a:r>
                        <a:rPr lang="en-US" sz="1600" u="none" strike="noStrike" cap="none" baseline="0"/>
                        <a:t>and separating inside of thorax from lungs</a:t>
                      </a:r>
                      <a:endParaRPr lang="en-US" sz="1600" u="none" strike="noStrike" cap="none" baseline="0"/>
                    </a:p>
                  </a:txBody>
                  <a:tcPr marL="91450" marR="91450" marT="45725" marB="45725"/>
                </a:tc>
              </a:tr>
            </a:tbl>
          </a:graphicData>
        </a:graphic>
      </p:graphicFrame>
      <p:sp>
        <p:nvSpPr>
          <p:cNvPr id="924" name="Shape 924"/>
          <p:cNvSpPr txBox="1">
            <a:spLocks noGrp="1"/>
          </p:cNvSpPr>
          <p:nvPr>
            <p:ph type="title"/>
          </p:nvPr>
        </p:nvSpPr>
        <p:spPr>
          <a:xfrm>
            <a:off x="281940" y="100012"/>
            <a:ext cx="8229600" cy="1143000"/>
          </a:xfrm>
          <a:prstGeom prst="rect">
            <a:avLst/>
          </a:prstGeom>
          <a:noFill/>
          <a:ln>
            <a:noFill/>
          </a:ln>
        </p:spPr>
        <p:txBody>
          <a:bodyPr lIns="91425" tIns="45700" rIns="91425" bIns="45700" anchor="ctr" anchorCtr="0">
            <a:noAutofit/>
          </a:bodyPr>
          <a:lstStyle/>
          <a:p>
            <a:pPr marL="0" marR="0" lvl="0" indent="0" algn="l" rtl="0">
              <a:spcBef>
                <a:spcPts val="0"/>
              </a:spcBef>
              <a:buClr>
                <a:srgbClr val="FEF8F1"/>
              </a:buClr>
              <a:buSzPct val="25000"/>
              <a:buFont typeface="Calibri" panose="020F0502020204030204"/>
              <a:buNone/>
            </a:pPr>
            <a:r>
              <a:rPr lang="en-US" b="1" i="0" u="none" strike="noStrike" cap="none" baseline="0">
                <a:solidFill>
                  <a:schemeClr val="tx1"/>
                </a:solidFill>
                <a:latin typeface="Calibri" panose="020F0502020204030204"/>
                <a:ea typeface="Calibri" panose="020F0502020204030204"/>
                <a:cs typeface="Calibri" panose="020F0502020204030204"/>
                <a:sym typeface="Calibri" panose="020F0502020204030204"/>
              </a:rPr>
              <a:t>The Gaseous Exchange System</a:t>
            </a:r>
            <a:endParaRPr lang="en-US" b="1" i="0" u="none" strike="noStrike" cap="none" baseline="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941" name="Shape 941"/>
          <p:cNvSpPr/>
          <p:nvPr/>
        </p:nvSpPr>
        <p:spPr>
          <a:xfrm>
            <a:off x="0" y="0"/>
            <a:ext cx="1090831" cy="169277"/>
          </a:xfrm>
          <a:prstGeom prst="rect">
            <a:avLst/>
          </a:prstGeom>
          <a:noFill/>
          <a:ln>
            <a:noFill/>
          </a:ln>
        </p:spPr>
        <p:txBody>
          <a:bodyPr lIns="91425" tIns="45700" rIns="91425" bIns="45700" anchor="t" anchorCtr="0">
            <a:noAutofit/>
          </a:bodyPr>
          <a:lstStyle/>
          <a:p>
            <a:pPr eaLnBrk="1" fontAlgn="auto" hangingPunct="1">
              <a:spcBef>
                <a:spcPts val="0"/>
              </a:spcBef>
              <a:spcAft>
                <a:spcPts val="0"/>
              </a:spcAft>
              <a:buSzPct val="25000"/>
            </a:pPr>
            <a:r>
              <a:rPr lang="en-US" sz="500" i="0" kern="0">
                <a:solidFill>
                  <a:srgbClr val="000000"/>
                </a:solidFill>
                <a:latin typeface="Calibri" panose="020F0502020204030204"/>
                <a:ea typeface="Calibri" panose="020F0502020204030204"/>
                <a:cs typeface="Calibri" panose="020F0502020204030204"/>
                <a:sym typeface="Calibri" panose="020F0502020204030204"/>
                <a:rtl val="0"/>
              </a:rPr>
              <a:t>Copyright © 2014 Henry Exham</a:t>
            </a:r>
            <a:endParaRPr lang="en-US" sz="500" i="0" kern="0">
              <a:solidFill>
                <a:srgbClr val="000000"/>
              </a:solidFill>
              <a:latin typeface="Calibri" panose="020F0502020204030204"/>
              <a:ea typeface="Calibri" panose="020F0502020204030204"/>
              <a:cs typeface="Calibri" panose="020F0502020204030204"/>
              <a:sym typeface="Calibri" panose="020F0502020204030204"/>
              <a:rtl val="0"/>
            </a:endParaRPr>
          </a:p>
        </p:txBody>
      </p:sp>
      <p:pic>
        <p:nvPicPr>
          <p:cNvPr id="942" name="Shape 942"/>
          <p:cNvPicPr preferRelativeResize="0"/>
          <p:nvPr/>
        </p:nvPicPr>
        <p:blipFill rotWithShape="1">
          <a:blip r:embed="rId1"/>
          <a:srcRect/>
          <a:stretch>
            <a:fillRect/>
          </a:stretch>
        </p:blipFill>
        <p:spPr>
          <a:xfrm>
            <a:off x="8764653" y="22150"/>
            <a:ext cx="379345" cy="415100"/>
          </a:xfrm>
          <a:prstGeom prst="rect">
            <a:avLst/>
          </a:prstGeom>
          <a:noFill/>
          <a:ln>
            <a:noFill/>
          </a:ln>
        </p:spPr>
      </p:pic>
      <p:pic>
        <p:nvPicPr>
          <p:cNvPr id="943" name="Shape 943"/>
          <p:cNvPicPr preferRelativeResize="0"/>
          <p:nvPr/>
        </p:nvPicPr>
        <p:blipFill rotWithShape="1">
          <a:blip r:embed="rId2"/>
          <a:srcRect/>
          <a:stretch>
            <a:fillRect/>
          </a:stretch>
        </p:blipFill>
        <p:spPr>
          <a:xfrm>
            <a:off x="7868840" y="173038"/>
            <a:ext cx="914400" cy="1568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265430" y="662940"/>
            <a:ext cx="8376285" cy="3415030"/>
          </a:xfrm>
          <a:prstGeom prst="rect">
            <a:avLst/>
          </a:prstGeom>
          <a:noFill/>
        </p:spPr>
        <p:txBody>
          <a:bodyPr wrap="square" rtlCol="0" anchor="t">
            <a:spAutoFit/>
          </a:bodyPr>
          <a:p>
            <a:r>
              <a:rPr lang="zh-CN" altLang="en-US" b="0"/>
              <a:t>Goblet cells – these line the airways and </a:t>
            </a:r>
            <a:r>
              <a:rPr lang="zh-CN" altLang="en-US" b="0">
                <a:highlight>
                  <a:srgbClr val="FFFF00"/>
                </a:highlight>
              </a:rPr>
              <a:t>secrete mucus</a:t>
            </a:r>
            <a:r>
              <a:rPr lang="zh-CN" altLang="en-US" b="0"/>
              <a:t> in order to </a:t>
            </a:r>
            <a:r>
              <a:rPr lang="zh-CN" altLang="en-US" b="0">
                <a:solidFill>
                  <a:srgbClr val="FF0000"/>
                </a:solidFill>
              </a:rPr>
              <a:t>trap any microorganisms</a:t>
            </a:r>
            <a:r>
              <a:rPr lang="zh-CN" altLang="en-US" b="0"/>
              <a:t> and dust particles which have been inhaled. It helps prevent them reaching the alveoli.</a:t>
            </a:r>
            <a:endParaRPr lang="zh-CN" altLang="en-US" b="0"/>
          </a:p>
          <a:p>
            <a:r>
              <a:rPr lang="zh-CN" altLang="en-US" b="0"/>
              <a:t>Cilia – lining the airway’s cells, </a:t>
            </a:r>
            <a:r>
              <a:rPr lang="zh-CN" altLang="en-US" b="0">
                <a:highlight>
                  <a:srgbClr val="FFFF00"/>
                </a:highlight>
              </a:rPr>
              <a:t>cilia work to  wiggle </a:t>
            </a:r>
            <a:r>
              <a:rPr lang="en-US" altLang="zh-CN" b="0">
                <a:highlight>
                  <a:srgbClr val="FFFF00"/>
                </a:highlight>
              </a:rPr>
              <a:t>/ sweep </a:t>
            </a:r>
            <a:r>
              <a:rPr lang="zh-CN" altLang="en-US" b="0">
                <a:highlight>
                  <a:srgbClr val="FFFF00"/>
                </a:highlight>
              </a:rPr>
              <a:t>the mucus towards </a:t>
            </a:r>
            <a:r>
              <a:rPr lang="zh-CN" altLang="en-US" b="0"/>
              <a:t>the throat to be swallowed, alway from the alveoli. This is efficient at preventing lung infections.</a:t>
            </a:r>
            <a:endParaRPr lang="zh-CN" altLang="en-US" b="0"/>
          </a:p>
          <a:p>
            <a:endParaRPr lang="zh-CN" altLang="en-US" b="0"/>
          </a:p>
        </p:txBody>
      </p:sp>
      <p:pic>
        <p:nvPicPr>
          <p:cNvPr id="3" name="图片 2"/>
          <p:cNvPicPr>
            <a:picLocks noChangeAspect="1"/>
          </p:cNvPicPr>
          <p:nvPr/>
        </p:nvPicPr>
        <p:blipFill>
          <a:blip r:embed="rId1"/>
          <a:srcRect t="20348"/>
          <a:stretch>
            <a:fillRect/>
          </a:stretch>
        </p:blipFill>
        <p:spPr>
          <a:xfrm>
            <a:off x="387350" y="3656330"/>
            <a:ext cx="4602480" cy="2578735"/>
          </a:xfrm>
          <a:prstGeom prst="rect">
            <a:avLst/>
          </a:prstGeom>
        </p:spPr>
      </p:pic>
      <p:pic>
        <p:nvPicPr>
          <p:cNvPr id="102" name="图片 101"/>
          <p:cNvPicPr/>
          <p:nvPr/>
        </p:nvPicPr>
        <p:blipFill>
          <a:blip r:embed="rId2"/>
          <a:stretch>
            <a:fillRect/>
          </a:stretch>
        </p:blipFill>
        <p:spPr>
          <a:xfrm>
            <a:off x="5998845" y="3522345"/>
            <a:ext cx="2339975" cy="284607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mucus</a:t>
            </a:r>
            <a:r>
              <a:rPr lang="zh-CN" altLang="en-US"/>
              <a:t>黏液</a:t>
            </a:r>
            <a:endParaRPr lang="zh-CN" altLang="en-US"/>
          </a:p>
        </p:txBody>
      </p:sp>
      <p:sp>
        <p:nvSpPr>
          <p:cNvPr id="4" name="文本框 3"/>
          <p:cNvSpPr txBox="1"/>
          <p:nvPr/>
        </p:nvSpPr>
        <p:spPr>
          <a:xfrm>
            <a:off x="566420" y="914400"/>
            <a:ext cx="4119245" cy="2553335"/>
          </a:xfrm>
          <a:prstGeom prst="rect">
            <a:avLst/>
          </a:prstGeom>
          <a:noFill/>
        </p:spPr>
        <p:txBody>
          <a:bodyPr wrap="square" rtlCol="0" anchor="t">
            <a:spAutoFit/>
          </a:bodyPr>
          <a:p>
            <a:pPr marL="342900" indent="-342900">
              <a:buFont typeface="Arial" panose="020B0604020202020204" pitchFamily="34" charset="0"/>
              <a:buChar char="•"/>
            </a:pPr>
            <a:r>
              <a:rPr lang="zh-CN" altLang="en-US" sz="2000" b="0"/>
              <a:t>produced by goblet cells </a:t>
            </a:r>
            <a:endParaRPr lang="zh-CN" altLang="en-US" sz="2000" b="0"/>
          </a:p>
          <a:p>
            <a:r>
              <a:rPr lang="zh-CN" altLang="en-US" sz="2000" b="0"/>
              <a:t>• mucus is a slimy黏滑的 solution of mucin which is</a:t>
            </a:r>
            <a:r>
              <a:rPr lang="en-US" altLang="zh-CN" sz="2000" b="0"/>
              <a:t> </a:t>
            </a:r>
            <a:r>
              <a:rPr lang="zh-CN" altLang="en-US" sz="2000" b="0"/>
              <a:t>composed of </a:t>
            </a:r>
            <a:r>
              <a:rPr lang="zh-CN" altLang="en-US" sz="2000" b="0">
                <a:highlight>
                  <a:srgbClr val="FFFF00"/>
                </a:highlight>
              </a:rPr>
              <a:t>glycoproteins</a:t>
            </a:r>
            <a:r>
              <a:rPr lang="zh-CN" altLang="en-US" sz="2000" b="0"/>
              <a:t> with many carbohydrate</a:t>
            </a:r>
            <a:r>
              <a:rPr lang="en-US" altLang="zh-CN" sz="2000" b="0"/>
              <a:t> </a:t>
            </a:r>
            <a:r>
              <a:rPr lang="zh-CN" altLang="en-US" sz="2000" b="0"/>
              <a:t>chains</a:t>
            </a:r>
            <a:endParaRPr lang="zh-CN" altLang="en-US" sz="2000" b="0"/>
          </a:p>
          <a:p>
            <a:r>
              <a:rPr lang="zh-CN" altLang="en-US" sz="2000" b="0"/>
              <a:t>• mucus is also made by mucous glands beneath the</a:t>
            </a:r>
            <a:r>
              <a:rPr lang="en-US" altLang="zh-CN" sz="2000" b="0"/>
              <a:t> </a:t>
            </a:r>
            <a:r>
              <a:rPr lang="zh-CN" altLang="en-US" sz="2000" b="0"/>
              <a:t>epithelium</a:t>
            </a:r>
            <a:endParaRPr lang="zh-CN" altLang="en-US" sz="2000" b="0"/>
          </a:p>
        </p:txBody>
      </p:sp>
      <p:sp>
        <p:nvSpPr>
          <p:cNvPr id="5" name="文本框 4"/>
          <p:cNvSpPr txBox="1"/>
          <p:nvPr/>
        </p:nvSpPr>
        <p:spPr>
          <a:xfrm>
            <a:off x="511810" y="3778885"/>
            <a:ext cx="7628255" cy="2553335"/>
          </a:xfrm>
          <a:prstGeom prst="rect">
            <a:avLst/>
          </a:prstGeom>
          <a:noFill/>
        </p:spPr>
        <p:txBody>
          <a:bodyPr wrap="square" rtlCol="0" anchor="t">
            <a:spAutoFit/>
          </a:bodyPr>
          <a:p>
            <a:r>
              <a:rPr lang="en-US" altLang="zh-CN" sz="2000" b="0"/>
              <a:t>cleaning air</a:t>
            </a:r>
            <a:endParaRPr lang="en-US" altLang="zh-CN" sz="2000" b="0"/>
          </a:p>
          <a:p>
            <a:pPr marL="342900" indent="-342900">
              <a:buFont typeface="Arial" panose="020B0604020202020204" pitchFamily="34" charset="0"/>
              <a:buChar char="•"/>
            </a:pPr>
            <a:r>
              <a:rPr lang="en-US" altLang="zh-CN" sz="2000" b="0"/>
              <a:t>nasal hair filter particles</a:t>
            </a:r>
            <a:endParaRPr lang="en-US" altLang="zh-CN" sz="2000" b="0"/>
          </a:p>
          <a:p>
            <a:pPr marL="342900" indent="-342900">
              <a:buFont typeface="Arial" panose="020B0604020202020204" pitchFamily="34" charset="0"/>
              <a:buChar char="•"/>
            </a:pPr>
            <a:r>
              <a:rPr lang="en-US" altLang="zh-CN" sz="2000" b="0"/>
              <a:t>goblet cells secrete mucus</a:t>
            </a:r>
            <a:endParaRPr lang="zh-CN" altLang="en-US" sz="2000" b="0"/>
          </a:p>
          <a:p>
            <a:pPr marL="342900" indent="-342900">
              <a:buFont typeface="Arial" panose="020B0604020202020204" pitchFamily="34" charset="0"/>
              <a:buChar char="•"/>
            </a:pPr>
            <a:r>
              <a:rPr lang="zh-CN" altLang="en-US" sz="2000" b="0"/>
              <a:t>ciliated cells  beat</a:t>
            </a:r>
            <a:r>
              <a:rPr lang="en-US" altLang="zh-CN" sz="2000" b="0"/>
              <a:t> </a:t>
            </a:r>
            <a:r>
              <a:rPr lang="zh-CN" altLang="en-US" sz="2000" b="0"/>
              <a:t>rhythmically to move mucus up the throat</a:t>
            </a:r>
            <a:endParaRPr lang="zh-CN" altLang="en-US" sz="2000" b="0"/>
          </a:p>
          <a:p>
            <a:pPr marL="342900" indent="-342900">
              <a:buFont typeface="Arial" panose="020B0604020202020204" pitchFamily="34" charset="0"/>
              <a:buChar char="•"/>
            </a:pPr>
            <a:r>
              <a:rPr lang="zh-CN" altLang="en-US" sz="2000" b="0"/>
              <a:t>mucus is swallowed – pathogens are destroyed by stomach</a:t>
            </a:r>
            <a:r>
              <a:rPr lang="en-US" altLang="zh-CN" sz="2000" b="0"/>
              <a:t> </a:t>
            </a:r>
            <a:r>
              <a:rPr lang="zh-CN" altLang="en-US" sz="2000" b="0"/>
              <a:t>acid</a:t>
            </a:r>
            <a:endParaRPr lang="zh-CN" altLang="en-US" sz="2000" b="0"/>
          </a:p>
        </p:txBody>
      </p:sp>
      <p:pic>
        <p:nvPicPr>
          <p:cNvPr id="1196046" name="图片 1196045" descr="airway_walls"/>
          <p:cNvPicPr>
            <a:picLocks noChangeAspect="1"/>
          </p:cNvPicPr>
          <p:nvPr>
            <p:custDataLst>
              <p:tags r:id="rId1"/>
            </p:custDataLst>
          </p:nvPr>
        </p:nvPicPr>
        <p:blipFill>
          <a:blip r:embed="rId2"/>
          <a:stretch>
            <a:fillRect/>
          </a:stretch>
        </p:blipFill>
        <p:spPr>
          <a:xfrm>
            <a:off x="4686300" y="1066483"/>
            <a:ext cx="4286250" cy="29432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96046"/>
                                        </p:tgtEl>
                                        <p:attrNameLst>
                                          <p:attrName>style.visibility</p:attrName>
                                        </p:attrNameLst>
                                      </p:cBhvr>
                                      <p:to>
                                        <p:strVal val="visible"/>
                                      </p:to>
                                    </p:set>
                                    <p:animEffect transition="in" filter="wipe(left)">
                                      <p:cBhvr>
                                        <p:cTn id="7" dur="500"/>
                                        <p:tgtEl>
                                          <p:spTgt spid="1196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UNIT_PLACING_PICTURE_USER_VIEWPORT" val="{&quot;height&quot;:5355,&quot;width&quot;:7110}"/>
</p:tagLst>
</file>

<file path=ppt/tags/tag4.xml><?xml version="1.0" encoding="utf-8"?>
<p:tagLst xmlns:p="http://schemas.openxmlformats.org/presentationml/2006/main">
  <p:tag name="KSO_WPP_MARK_KEY" val="9b27da3b-1e66-4743-a6fb-75ed88f067ab"/>
  <p:tag name="COMMONDATA" val="eyJoZGlkIjoiZThmNjAzMWJlZjFkMmQwODUwMTJkYzE2ODFiYmFmYTcifQ=="/>
  <p:tag name="commondata" val="eyJoZGlkIjoiYzYyZWQ5ZWExOThiNDRiNjQ5MDk3MmFkOWIzNzUxNTkifQ=="/>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Custom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8311</Words>
  <Application>WPS 演示</Application>
  <PresentationFormat>On-screen Show</PresentationFormat>
  <Paragraphs>437</Paragraphs>
  <Slides>45</Slides>
  <Notes>28</Notes>
  <HiddenSlides>0</HiddenSlides>
  <MMClips>0</MMClips>
  <ScaleCrop>false</ScaleCrop>
  <HeadingPairs>
    <vt:vector size="6" baseType="variant">
      <vt:variant>
        <vt:lpstr>已用的字体</vt:lpstr>
      </vt:variant>
      <vt:variant>
        <vt:i4>12</vt:i4>
      </vt:variant>
      <vt:variant>
        <vt:lpstr>主题</vt:lpstr>
      </vt:variant>
      <vt:variant>
        <vt:i4>7</vt:i4>
      </vt:variant>
      <vt:variant>
        <vt:lpstr>幻灯片标题</vt:lpstr>
      </vt:variant>
      <vt:variant>
        <vt:i4>45</vt:i4>
      </vt:variant>
    </vt:vector>
  </HeadingPairs>
  <TitlesOfParts>
    <vt:vector size="64" baseType="lpstr">
      <vt:lpstr>Arial</vt:lpstr>
      <vt:lpstr>宋体</vt:lpstr>
      <vt:lpstr>Wingdings</vt:lpstr>
      <vt:lpstr>Arial</vt:lpstr>
      <vt:lpstr>Calibri</vt:lpstr>
      <vt:lpstr>微软雅黑</vt:lpstr>
      <vt:lpstr>Arial Unicode MS</vt:lpstr>
      <vt:lpstr>Times New Roman</vt:lpstr>
      <vt:lpstr>楷体</vt:lpstr>
      <vt:lpstr>Calibri</vt:lpstr>
      <vt:lpstr>黑体</vt:lpstr>
      <vt:lpstr>华文楷体</vt:lpstr>
      <vt:lpstr>Default Design</vt:lpstr>
      <vt:lpstr>Custom Design</vt:lpstr>
      <vt:lpstr>1_Custom Design</vt:lpstr>
      <vt:lpstr>2_Custom Design</vt:lpstr>
      <vt:lpstr>3_Custom Design</vt:lpstr>
      <vt:lpstr>1_Default Design</vt:lpstr>
      <vt:lpstr>Office Theme</vt:lpstr>
      <vt:lpstr>PowerPoint 演示文稿</vt:lpstr>
      <vt:lpstr>PowerPoint 演示文稿</vt:lpstr>
      <vt:lpstr>Exchange surfaces</vt:lpstr>
      <vt:lpstr>EFFECTIVE GAS EXCHANGE </vt:lpstr>
      <vt:lpstr>Structure of the lungs</vt:lpstr>
      <vt:lpstr>PowerPoint 演示文稿</vt:lpstr>
      <vt:lpstr>The Gaseous Exchange System</vt:lpstr>
      <vt:lpstr>PowerPoint 演示文稿</vt:lpstr>
      <vt:lpstr>mucus黏液</vt:lpstr>
      <vt:lpstr>PowerPoint 演示文稿</vt:lpstr>
      <vt:lpstr>PowerPoint 演示文稿</vt:lpstr>
      <vt:lpstr>PowerPoint 演示文稿</vt:lpstr>
      <vt:lpstr>Trachea 气管</vt:lpstr>
      <vt:lpstr>Trachea</vt:lpstr>
      <vt:lpstr>Bronchus支气管</vt:lpstr>
      <vt:lpstr>bronchiole细支气管</vt:lpstr>
      <vt:lpstr>alveoli </vt:lpstr>
      <vt:lpstr>PowerPoint 演示文稿</vt:lpstr>
      <vt:lpstr>PowerPoint 演示文稿</vt:lpstr>
      <vt:lpstr>Gas exchange in the alveoli</vt:lpstr>
      <vt:lpstr>How alveoli are adapted for gas exchange </vt:lpstr>
      <vt:lpstr>Structures of the human lung</vt:lpstr>
      <vt:lpstr>PowerPoint 演示文稿</vt:lpstr>
      <vt:lpstr>Why do we breathe?</vt:lpstr>
      <vt:lpstr>The mechanism of ventilation</vt:lpstr>
      <vt:lpstr>PowerPoint 演示文稿</vt:lpstr>
      <vt:lpstr>PowerPoint 演示文稿</vt:lpstr>
      <vt:lpstr>PowerPoint 演示文稿</vt:lpstr>
      <vt:lpstr>The pleural cavity</vt:lpstr>
      <vt:lpstr>Composition of inhaled/exhaled air</vt:lpstr>
      <vt:lpstr>Spirometry</vt:lpstr>
      <vt:lpstr>Spirometric terms</vt:lpstr>
      <vt:lpstr>PowerPoint 演示文稿</vt:lpstr>
      <vt:lpstr>Haemoglobin</vt:lpstr>
      <vt:lpstr>How is oxygen concentration measured?</vt:lpstr>
      <vt:lpstr>The oxygen dissociation curve</vt:lpstr>
      <vt:lpstr>Factors affecting oxygen dissociation</vt:lpstr>
      <vt:lpstr>Foetal haemoglobin</vt:lpstr>
      <vt:lpstr>What is myoglobin?</vt:lpstr>
      <vt:lpstr>Understanding oxygen transport</vt:lpstr>
      <vt:lpstr>PowerPoint 演示文稿</vt:lpstr>
      <vt:lpstr>Glossary</vt:lpstr>
      <vt:lpstr>What’s the keyword?</vt:lpstr>
      <vt:lpstr>Structures involved in gas exchange</vt:lpstr>
      <vt:lpstr>Multiple-choice quiz</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Gas Exchange</dc:title>
  <dc:creator>Boardworks Ltd</dc:creator>
  <dc:subject>AS Biology</dc:subject>
  <cp:lastModifiedBy>predator</cp:lastModifiedBy>
  <cp:revision>819</cp:revision>
  <dcterms:created xsi:type="dcterms:W3CDTF">2003-09-13T07:39:00Z</dcterms:created>
  <dcterms:modified xsi:type="dcterms:W3CDTF">2023-11-27T06:56:38Z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B1AFD3C7D91449D3A2A1991BAD9B941E_13</vt:lpwstr>
  </property>
  <property fmtid="{D5CDD505-2E9C-101B-9397-08002B2CF9AE}" pid="3" name="KSOProductBuildVer">
    <vt:lpwstr>2052-12.1.0.15374</vt:lpwstr>
  </property>
</Properties>
</file>